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45" r:id="rId3"/>
    <p:sldId id="348" r:id="rId4"/>
    <p:sldId id="344" r:id="rId5"/>
    <p:sldId id="349" r:id="rId6"/>
    <p:sldId id="340" r:id="rId7"/>
    <p:sldId id="304" r:id="rId8"/>
    <p:sldId id="341" r:id="rId9"/>
    <p:sldId id="342" r:id="rId10"/>
    <p:sldId id="343" r:id="rId11"/>
    <p:sldId id="314" r:id="rId12"/>
    <p:sldId id="321" r:id="rId13"/>
    <p:sldId id="323" r:id="rId14"/>
    <p:sldId id="288" r:id="rId15"/>
    <p:sldId id="346" r:id="rId16"/>
    <p:sldId id="347" r:id="rId17"/>
    <p:sldId id="296" r:id="rId18"/>
  </p:sldIdLst>
  <p:sldSz cx="9144000" cy="6858000" type="screen4x3"/>
  <p:notesSz cx="6797675" cy="9926638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am Hornsby" initials="LH" lastIdx="2" clrIdx="0"/>
  <p:cmAuthor id="1" name="Andrew Cox" initials="AC" lastIdx="1" clrIdx="1">
    <p:extLst>
      <p:ext uri="{19B8F6BF-5375-455C-9EA6-DF929625EA0E}">
        <p15:presenceInfo xmlns:p15="http://schemas.microsoft.com/office/powerpoint/2012/main" userId="S-1-5-21-3932829450-4259061439-2630027748-5652" providerId="AD"/>
      </p:ext>
    </p:extLst>
  </p:cmAuthor>
  <p:cmAuthor id="2" name="Vince Murphy" initials="VM" lastIdx="4" clrIdx="2">
    <p:extLst>
      <p:ext uri="{19B8F6BF-5375-455C-9EA6-DF929625EA0E}">
        <p15:presenceInfo xmlns:p15="http://schemas.microsoft.com/office/powerpoint/2012/main" userId="S-1-5-21-3932829450-4259061439-2630027748-5578" providerId="AD"/>
      </p:ext>
    </p:extLst>
  </p:cmAuthor>
  <p:cmAuthor id="3" name="Naomi Wilson" initials="NW" lastIdx="4" clrIdx="3">
    <p:extLst>
      <p:ext uri="{19B8F6BF-5375-455C-9EA6-DF929625EA0E}">
        <p15:presenceInfo xmlns:p15="http://schemas.microsoft.com/office/powerpoint/2012/main" userId="S-1-5-21-3932829450-4259061439-2630027748-9928" providerId="AD"/>
      </p:ext>
    </p:extLst>
  </p:cmAuthor>
  <p:cmAuthor id="4" name="Kathryn Robson" initials="KR" lastIdx="11" clrIdx="4">
    <p:extLst>
      <p:ext uri="{19B8F6BF-5375-455C-9EA6-DF929625EA0E}">
        <p15:presenceInfo xmlns:p15="http://schemas.microsoft.com/office/powerpoint/2012/main" userId="S-1-5-21-3932829450-4259061439-2630027748-5657" providerId="AD"/>
      </p:ext>
    </p:extLst>
  </p:cmAuthor>
  <p:cmAuthor id="5" name="Kate Harrison" initials="KH" lastIdx="1" clrIdx="5">
    <p:extLst>
      <p:ext uri="{19B8F6BF-5375-455C-9EA6-DF929625EA0E}">
        <p15:presenceInfo xmlns:p15="http://schemas.microsoft.com/office/powerpoint/2012/main" userId="S-1-5-21-3932829450-4259061439-2630027748-9281" providerId="AD"/>
      </p:ext>
    </p:extLst>
  </p:cmAuthor>
  <p:cmAuthor id="6" name="Donna Nolan" initials="DN" lastIdx="17" clrIdx="6">
    <p:extLst>
      <p:ext uri="{19B8F6BF-5375-455C-9EA6-DF929625EA0E}">
        <p15:presenceInfo xmlns:p15="http://schemas.microsoft.com/office/powerpoint/2012/main" userId="S-1-5-21-3932829450-4259061439-2630027748-85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1C34"/>
    <a:srgbClr val="FFFFCC"/>
    <a:srgbClr val="DEA900"/>
    <a:srgbClr val="F6BB00"/>
    <a:srgbClr val="D6A300"/>
    <a:srgbClr val="EEB500"/>
    <a:srgbClr val="EAB200"/>
    <a:srgbClr val="E4F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61104" autoAdjust="0"/>
  </p:normalViewPr>
  <p:slideViewPr>
    <p:cSldViewPr>
      <p:cViewPr varScale="1">
        <p:scale>
          <a:sx n="73" d="100"/>
          <a:sy n="73" d="100"/>
        </p:scale>
        <p:origin x="13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7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58E23BC0-062B-4038-AAF2-BD22503A04B8}" type="datetimeFigureOut">
              <a:rPr lang="en-GB" smtClean="0"/>
              <a:t>26/08/2022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3C6F5723-76BE-44EE-98E2-F5F7DCFEBF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538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41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9" name="Picture 8" descr="WatfordBC_RGB_(reverse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16" y="5687481"/>
            <a:ext cx="1857024" cy="765855"/>
          </a:xfrm>
          <a:prstGeom prst="rect">
            <a:avLst/>
          </a:prstGeom>
        </p:spPr>
      </p:pic>
      <p:pic>
        <p:nvPicPr>
          <p:cNvPr id="10" name="Picture 9" descr="liketose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57250"/>
            <a:ext cx="42148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642938" y="2924943"/>
            <a:ext cx="4360862" cy="648073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buNone/>
              <a:defRPr sz="3200" b="1">
                <a:solidFill>
                  <a:schemeClr val="bg1"/>
                </a:solidFill>
              </a:defRPr>
            </a:lvl2pPr>
            <a:lvl3pPr marL="0" indent="0">
              <a:spcBef>
                <a:spcPts val="2400"/>
              </a:spcBef>
              <a:buNone/>
              <a:defRPr sz="3200">
                <a:solidFill>
                  <a:schemeClr val="bg1"/>
                </a:solidFill>
              </a:defRPr>
            </a:lvl3pPr>
            <a:lvl4pPr marL="0" indent="0">
              <a:buNone/>
              <a:defRPr sz="28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Title</a:t>
            </a:r>
          </a:p>
          <a:p>
            <a:pPr lvl="1"/>
            <a:r>
              <a:rPr lang="en-US" dirty="0"/>
              <a:t>Sub title</a:t>
            </a:r>
          </a:p>
          <a:p>
            <a:pPr lvl="2"/>
            <a:r>
              <a:rPr lang="en-US" dirty="0"/>
              <a:t>Presenter</a:t>
            </a:r>
          </a:p>
          <a:p>
            <a:pPr lvl="3"/>
            <a:r>
              <a:rPr lang="en-US" dirty="0"/>
              <a:t>Date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52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241C34"/>
                </a:solidFill>
                <a:latin typeface="Calibri" pitchFamily="34" charset="0"/>
                <a:ea typeface="BatangChe" pitchFamily="49" charset="-127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>
            <a:lvl1pPr>
              <a:defRPr>
                <a:solidFill>
                  <a:srgbClr val="241C34"/>
                </a:solidFill>
                <a:latin typeface="Calibri" pitchFamily="34" charset="0"/>
              </a:defRPr>
            </a:lvl1pPr>
            <a:lvl2pPr>
              <a:defRPr>
                <a:solidFill>
                  <a:srgbClr val="241C34"/>
                </a:solidFill>
                <a:latin typeface="Calibri" pitchFamily="34" charset="0"/>
              </a:defRPr>
            </a:lvl2pPr>
            <a:lvl3pPr>
              <a:defRPr>
                <a:solidFill>
                  <a:srgbClr val="241C34"/>
                </a:solidFill>
                <a:latin typeface="Calibri" pitchFamily="34" charset="0"/>
              </a:defRPr>
            </a:lvl3pPr>
            <a:lvl4pPr>
              <a:defRPr>
                <a:solidFill>
                  <a:srgbClr val="241C34"/>
                </a:solidFill>
                <a:latin typeface="Calibri" pitchFamily="34" charset="0"/>
              </a:defRPr>
            </a:lvl4pPr>
            <a:lvl5pPr>
              <a:defRPr>
                <a:solidFill>
                  <a:srgbClr val="241C34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44" y="635635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47BA335B-F01A-4C1D-9D39-DCE5C51E70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276677"/>
            <a:ext cx="1152128" cy="4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8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28800"/>
            <a:ext cx="8229600" cy="7780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241C34"/>
                </a:solidFill>
                <a:latin typeface="Calibri" pitchFamily="34" charset="0"/>
                <a:ea typeface="BatangChe" pitchFamily="49" charset="-127"/>
              </a:defRPr>
            </a:lvl1pPr>
          </a:lstStyle>
          <a:p>
            <a:r>
              <a:rPr lang="en-GB" dirty="0"/>
              <a:t>Section heading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44" y="635635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47BA335B-F01A-4C1D-9D39-DCE5C51E70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857750"/>
            <a:ext cx="9144000" cy="2000250"/>
          </a:xfrm>
          <a:prstGeom prst="rect">
            <a:avLst/>
          </a:prstGeom>
          <a:solidFill>
            <a:srgbClr val="241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9" name="Picture 4" descr="Watford_'W'_Exerci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633663"/>
            <a:ext cx="3367087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WatfordBC_RGB_(reversed)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16" y="5687481"/>
            <a:ext cx="1857024" cy="76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5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7780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241C34"/>
                </a:solidFill>
                <a:latin typeface="Calibri" pitchFamily="34" charset="0"/>
                <a:ea typeface="BatangChe" pitchFamily="49" charset="-127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5"/>
            <a:ext cx="8229600" cy="4032449"/>
          </a:xfrm>
        </p:spPr>
        <p:txBody>
          <a:bodyPr/>
          <a:lstStyle>
            <a:lvl1pPr>
              <a:defRPr>
                <a:solidFill>
                  <a:srgbClr val="241C34"/>
                </a:solidFill>
                <a:latin typeface="Calibri" pitchFamily="34" charset="0"/>
              </a:defRPr>
            </a:lvl1pPr>
            <a:lvl2pPr>
              <a:defRPr>
                <a:solidFill>
                  <a:srgbClr val="241C34"/>
                </a:solidFill>
                <a:latin typeface="Calibri" pitchFamily="34" charset="0"/>
              </a:defRPr>
            </a:lvl2pPr>
            <a:lvl3pPr>
              <a:defRPr>
                <a:solidFill>
                  <a:srgbClr val="241C34"/>
                </a:solidFill>
                <a:latin typeface="Calibri" pitchFamily="34" charset="0"/>
              </a:defRPr>
            </a:lvl3pPr>
            <a:lvl4pPr>
              <a:defRPr>
                <a:solidFill>
                  <a:srgbClr val="241C34"/>
                </a:solidFill>
                <a:latin typeface="Calibri" pitchFamily="34" charset="0"/>
              </a:defRPr>
            </a:lvl4pPr>
            <a:lvl5pPr>
              <a:defRPr>
                <a:solidFill>
                  <a:srgbClr val="241C34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44" y="635635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47BA335B-F01A-4C1D-9D39-DCE5C51E70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572125"/>
            <a:ext cx="9144000" cy="1285875"/>
          </a:xfrm>
          <a:prstGeom prst="rect">
            <a:avLst/>
          </a:prstGeom>
          <a:solidFill>
            <a:srgbClr val="241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9" name="Picture 8" descr="WatfordBC_RGB_(reverse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16" y="5687481"/>
            <a:ext cx="1857024" cy="765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528" y="5670500"/>
            <a:ext cx="1064655" cy="104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3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335B-F01A-4C1D-9D39-DCE5C51E70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66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A335B-F01A-4C1D-9D39-DCE5C51E70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71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5920"/>
            <a:ext cx="8229600" cy="111484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   </a:t>
            </a:r>
            <a:r>
              <a:rPr lang="en-GB" dirty="0"/>
              <a:t> </a:t>
            </a:r>
            <a:r>
              <a:rPr lang="en-GB" dirty="0" smtClean="0"/>
              <a:t>  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        The Industrial revolution in Watford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 smtClean="0"/>
          </a:p>
        </p:txBody>
      </p:sp>
      <p:pic>
        <p:nvPicPr>
          <p:cNvPr id="7" name="Picture 6" descr="\\w3r.org.uk\MainDrive\Watford\01_C&amp;ES\04_Museum\Wat Museum\Images\MUSEUM - images, logos etc\Logos\Watford Museum Logos\Sketch Logo\museumsketch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805264"/>
            <a:ext cx="1000125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57200" y="889844"/>
            <a:ext cx="74991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</a:rPr>
              <a:t>About two Miles farther west lies </a:t>
            </a:r>
            <a:r>
              <a:rPr lang="en-GB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Watford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…...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</a:rPr>
              <a:t>The Town is very long, having but one Street, which is the public, and so is extremely dirty in </a:t>
            </a:r>
            <a:r>
              <a:rPr lang="en-GB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Winter </a:t>
            </a:r>
            <a:r>
              <a:rPr lang="en-GB" dirty="0" smtClean="0"/>
              <a:t>Daniel </a:t>
            </a:r>
            <a:r>
              <a:rPr lang="en-GB" dirty="0" smtClean="0"/>
              <a:t>Defoe wrote this in a book  </a:t>
            </a:r>
            <a:r>
              <a:rPr lang="en-GB" dirty="0"/>
              <a:t>f</a:t>
            </a:r>
            <a:r>
              <a:rPr lang="en-GB" dirty="0" smtClean="0"/>
              <a:t>irst </a:t>
            </a:r>
            <a:r>
              <a:rPr lang="en-GB" dirty="0"/>
              <a:t>printed 1724 and 1727, but revised and reprinted many times</a:t>
            </a:r>
            <a:r>
              <a:rPr lang="en-GB" dirty="0" smtClean="0"/>
              <a:t>.</a:t>
            </a:r>
          </a:p>
          <a:p>
            <a:pPr>
              <a:spcAft>
                <a:spcPts val="0"/>
              </a:spcAft>
            </a:pPr>
            <a:r>
              <a:rPr lang="en-GB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This map is from 1766</a:t>
            </a:r>
          </a:p>
          <a:p>
            <a:pPr>
              <a:spcAft>
                <a:spcPts val="0"/>
              </a:spcAft>
            </a:pPr>
            <a:endParaRPr lang="en-GB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GB" i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GB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Bryant 18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5" b="47070"/>
          <a:stretch>
            <a:fillRect/>
          </a:stretch>
        </p:blipFill>
        <p:spPr bwMode="auto">
          <a:xfrm>
            <a:off x="2771800" y="2702910"/>
            <a:ext cx="2914451" cy="274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1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19782" y="61768"/>
            <a:ext cx="8500690" cy="52394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600" b="1" i="1" dirty="0">
                <a:solidFill>
                  <a:schemeClr val="accent4"/>
                </a:solidFill>
              </a:rPr>
              <a:t>Lets rewind a little </a:t>
            </a:r>
          </a:p>
          <a:p>
            <a:pPr marL="0" indent="0" algn="ctr">
              <a:buNone/>
            </a:pPr>
            <a:r>
              <a:rPr lang="en-GB" sz="2400" b="1" dirty="0"/>
              <a:t>The coming of the railways in 1837 to Watford is very important but other developments happened before </a:t>
            </a:r>
            <a:r>
              <a:rPr lang="en-GB" sz="2400" b="1" dirty="0" smtClean="0"/>
              <a:t> </a:t>
            </a:r>
            <a:r>
              <a:rPr lang="en-GB" sz="2400" b="1" dirty="0"/>
              <a:t>1837 </a:t>
            </a:r>
            <a:endParaRPr lang="en-GB" sz="2400" b="1" dirty="0" smtClean="0"/>
          </a:p>
          <a:p>
            <a:pPr marL="0" indent="0" algn="ctr">
              <a:buNone/>
            </a:pPr>
            <a:r>
              <a:rPr lang="en-GB" sz="2400" b="1" dirty="0" smtClean="0"/>
              <a:t>Brewing was a vital part of Watford’s growth </a:t>
            </a:r>
          </a:p>
          <a:p>
            <a:pPr marL="0" indent="0" algn="ctr">
              <a:buNone/>
            </a:pPr>
            <a:r>
              <a:rPr lang="en-GB" sz="2400" b="1" dirty="0" smtClean="0"/>
              <a:t>We first hear about brewing in Watford in 1605 !</a:t>
            </a:r>
          </a:p>
          <a:p>
            <a:pPr marL="0" indent="0" algn="ctr">
              <a:buNone/>
            </a:pPr>
            <a:endParaRPr lang="en-GB" sz="1600" b="1" dirty="0"/>
          </a:p>
          <a:p>
            <a:pPr marL="0" indent="0" algn="ctr">
              <a:buNone/>
            </a:pPr>
            <a:r>
              <a:rPr lang="en-GB" sz="2000" b="1" dirty="0"/>
              <a:t>Did you know Watford Museum is housed in the  former offices of </a:t>
            </a:r>
            <a:r>
              <a:rPr lang="en-GB" sz="2000" b="1" dirty="0" err="1"/>
              <a:t>Benskins</a:t>
            </a:r>
            <a:r>
              <a:rPr lang="en-GB" sz="2000" b="1" dirty="0"/>
              <a:t> brewery, </a:t>
            </a:r>
            <a:r>
              <a:rPr lang="en-GB" sz="2000" b="1" dirty="0" smtClean="0"/>
              <a:t>which had originally </a:t>
            </a:r>
            <a:r>
              <a:rPr lang="en-GB" sz="2000" b="1" dirty="0"/>
              <a:t>been a family home  ? </a:t>
            </a:r>
            <a:endParaRPr lang="en-GB" sz="2000" b="1" dirty="0" smtClean="0"/>
          </a:p>
          <a:p>
            <a:pPr marL="0" indent="0">
              <a:buNone/>
            </a:pPr>
            <a:r>
              <a:rPr lang="en-GB" sz="1600" dirty="0" smtClean="0"/>
              <a:t> The house built in 1775 for Edmund Dawson, a brewer from Southwark , then the Dysons and Canon brewery was built behind </a:t>
            </a:r>
            <a:endParaRPr lang="en-GB" sz="1600" b="1" dirty="0" smtClean="0"/>
          </a:p>
          <a:p>
            <a:pPr marL="0" indent="0">
              <a:buNone/>
            </a:pPr>
            <a:r>
              <a:rPr lang="en-GB" sz="1600" dirty="0" err="1" smtClean="0"/>
              <a:t>Benskins</a:t>
            </a:r>
            <a:r>
              <a:rPr lang="en-GB" sz="1600" dirty="0" smtClean="0"/>
              <a:t> </a:t>
            </a:r>
            <a:r>
              <a:rPr lang="en-GB" sz="1600" dirty="0"/>
              <a:t>came in </a:t>
            </a:r>
            <a:r>
              <a:rPr lang="en-GB" sz="1600" dirty="0" smtClean="0"/>
              <a:t>1867 </a:t>
            </a:r>
            <a:r>
              <a:rPr lang="en-GB" sz="1600" dirty="0" smtClean="0"/>
              <a:t>. By </a:t>
            </a:r>
            <a:r>
              <a:rPr lang="en-GB" sz="1600" dirty="0"/>
              <a:t>the 1900’s, </a:t>
            </a:r>
            <a:r>
              <a:rPr lang="en-GB" sz="1600" dirty="0" err="1"/>
              <a:t>Benskins</a:t>
            </a:r>
            <a:r>
              <a:rPr lang="en-GB" sz="1600" dirty="0"/>
              <a:t> brewery had 50 horses &amp; drays and an output of over 3000 barrels a </a:t>
            </a:r>
            <a:r>
              <a:rPr lang="en-GB" sz="1600" dirty="0" smtClean="0"/>
              <a:t>week</a:t>
            </a:r>
            <a:r>
              <a:rPr lang="en-GB" sz="1600" b="1" dirty="0"/>
              <a:t> </a:t>
            </a:r>
            <a:endParaRPr lang="en-GB" sz="1600" b="1" dirty="0" smtClean="0"/>
          </a:p>
          <a:p>
            <a:pPr marL="0" indent="0">
              <a:buNone/>
            </a:pPr>
            <a:r>
              <a:rPr lang="en-GB" sz="1600" dirty="0" smtClean="0"/>
              <a:t>It </a:t>
            </a:r>
            <a:r>
              <a:rPr lang="en-GB" sz="1600" dirty="0"/>
              <a:t>was made into Watford Museum which was opened in 1981 </a:t>
            </a:r>
            <a:endParaRPr lang="en-GB" sz="1600" b="1" dirty="0"/>
          </a:p>
          <a:p>
            <a:pPr marL="0" indent="0" algn="ctr">
              <a:buNone/>
            </a:pPr>
            <a:r>
              <a:rPr lang="en-GB" b="1" dirty="0" smtClean="0"/>
              <a:t> </a:t>
            </a:r>
          </a:p>
          <a:p>
            <a:pPr marL="0" indent="0" algn="ctr">
              <a:buNone/>
            </a:pPr>
            <a:endParaRPr lang="en-GB" sz="1800" b="1" dirty="0"/>
          </a:p>
          <a:p>
            <a:pPr marL="0" indent="0" algn="ctr">
              <a:buNone/>
            </a:pPr>
            <a:endParaRPr lang="en-GB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335B-F01A-4C1D-9D39-DCE5C51E7083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8" name="Picture 7" descr="\\w3r.org.uk\MainDrive\Watford\01_C&amp;ES\04_Museum\Wat Museum\Images\MUSEUM - images, logos etc\Logos\Watford Museum Logos\Sketch Logo\museumsketch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064" y="5854700"/>
            <a:ext cx="10001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945574"/>
            <a:ext cx="1895525" cy="136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19781" y="210068"/>
            <a:ext cx="8500690" cy="8469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b="1" dirty="0" smtClean="0"/>
              <a:t>Brewing provided many jobs in Watford </a:t>
            </a:r>
          </a:p>
          <a:p>
            <a:pPr marL="0" indent="0" algn="ctr">
              <a:buNone/>
            </a:pPr>
            <a:r>
              <a:rPr lang="en-GB" sz="2000" dirty="0" smtClean="0"/>
              <a:t>There were other breweries like  </a:t>
            </a:r>
            <a:r>
              <a:rPr lang="en-GB" sz="2000" dirty="0" err="1" smtClean="0"/>
              <a:t>Sedgwicks</a:t>
            </a:r>
            <a:r>
              <a:rPr lang="en-GB" sz="2000" dirty="0" smtClean="0"/>
              <a:t> too</a:t>
            </a:r>
          </a:p>
          <a:p>
            <a:pPr marL="0" indent="0" algn="ctr">
              <a:buNone/>
            </a:pPr>
            <a:r>
              <a:rPr lang="en-GB" dirty="0" smtClean="0"/>
              <a:t> </a:t>
            </a:r>
            <a:r>
              <a:rPr lang="en-GB" sz="1600" dirty="0" smtClean="0"/>
              <a:t>( seen here on the right) </a:t>
            </a:r>
          </a:p>
          <a:p>
            <a:pPr marL="0" indent="0" algn="ctr"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endParaRPr lang="en-GB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335B-F01A-4C1D-9D39-DCE5C51E7083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7" name="Picture 6" descr="\\w3r.org.uk\MainDrive\Watford\01_C&amp;ES\04_Museum\Wat Museum\Images\MUSEUM - images, logos etc\Logos\Watford Museum Logos\Sketch Logo\museumsketch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064" y="5788120"/>
            <a:ext cx="10001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17080"/>
            <a:ext cx="4320480" cy="3334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97" y="1601064"/>
            <a:ext cx="2422809" cy="17473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95" y="3429000"/>
            <a:ext cx="3480215" cy="211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0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19782" y="61768"/>
            <a:ext cx="8500690" cy="55994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b="1" dirty="0" smtClean="0"/>
              <a:t>Printing was another big growth area and employer in Watford </a:t>
            </a:r>
          </a:p>
          <a:p>
            <a:pPr marL="0" indent="0" algn="ctr">
              <a:buNone/>
            </a:pPr>
            <a:r>
              <a:rPr lang="en-GB" sz="2000" dirty="0" smtClean="0"/>
              <a:t>The Watford observer started in 1863 ( there </a:t>
            </a:r>
            <a:r>
              <a:rPr lang="en-GB" sz="2000" dirty="0" smtClean="0"/>
              <a:t>was </a:t>
            </a:r>
            <a:r>
              <a:rPr lang="en-GB" sz="2000" dirty="0" smtClean="0"/>
              <a:t>some printing in Watford from the 1800s though) </a:t>
            </a:r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endParaRPr lang="en-GB" sz="2000" dirty="0" smtClean="0"/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endParaRPr lang="en-GB" sz="2000" dirty="0" smtClean="0"/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endParaRPr lang="en-GB" sz="2000" dirty="0" smtClean="0"/>
          </a:p>
          <a:p>
            <a:pPr marL="0" indent="0" algn="ctr">
              <a:buNone/>
            </a:pPr>
            <a:endParaRPr lang="en-GB" sz="2000" dirty="0" smtClean="0"/>
          </a:p>
          <a:p>
            <a:pPr marL="0" indent="0" algn="ctr">
              <a:buNone/>
            </a:pPr>
            <a:endParaRPr lang="en-GB" sz="1800" dirty="0" smtClean="0"/>
          </a:p>
          <a:p>
            <a:pPr marL="0" indent="0" algn="ctr">
              <a:buNone/>
            </a:pPr>
            <a:r>
              <a:rPr lang="en-GB" sz="1800" dirty="0"/>
              <a:t> </a:t>
            </a:r>
            <a:r>
              <a:rPr lang="en-GB" sz="1800" dirty="0" smtClean="0"/>
              <a:t>                                                                                         With thanks to the Watford observer </a:t>
            </a:r>
          </a:p>
          <a:p>
            <a:pPr marL="0" indent="0" algn="ctr">
              <a:buNone/>
            </a:pPr>
            <a:endParaRPr lang="en-GB" sz="1800" dirty="0"/>
          </a:p>
          <a:p>
            <a:pPr marL="0" indent="0" algn="ctr">
              <a:buNone/>
            </a:pPr>
            <a:r>
              <a:rPr lang="en-GB" sz="1800" dirty="0" smtClean="0"/>
              <a:t>At Watford Museum we have the Columbian Press. This was </a:t>
            </a:r>
            <a:r>
              <a:rPr lang="en-GB" sz="1800" dirty="0"/>
              <a:t>used to print the first </a:t>
            </a:r>
            <a:r>
              <a:rPr lang="en-GB" sz="1800" dirty="0" smtClean="0"/>
              <a:t>ever edition </a:t>
            </a:r>
            <a:r>
              <a:rPr lang="en-GB" sz="1800" dirty="0"/>
              <a:t>of the Watford Observer in 1863 </a:t>
            </a:r>
            <a:r>
              <a:rPr lang="en-GB" dirty="0"/>
              <a:t> </a:t>
            </a:r>
            <a:r>
              <a:rPr lang="en-GB" sz="1800" dirty="0" smtClean="0"/>
              <a:t> (see above)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335B-F01A-4C1D-9D39-DCE5C51E7083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7" name="Picture 6" descr="\\w3r.org.uk\MainDrive\Watford\01_C&amp;ES\04_Museum\Wat Museum\Images\MUSEUM - images, logos etc\Logos\Watford Museum Logos\Sketch Logo\museumsketch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064" y="5812166"/>
            <a:ext cx="10001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94" y="1053522"/>
            <a:ext cx="2684499" cy="3303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993837"/>
            <a:ext cx="2190315" cy="287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19782" y="61768"/>
            <a:ext cx="8500690" cy="53114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b="1" dirty="0" smtClean="0"/>
              <a:t>With the increase in  people now working and living in Watford , other areas of everyday life changed </a:t>
            </a:r>
          </a:p>
          <a:p>
            <a:pPr marL="0" indent="0" algn="ctr">
              <a:buNone/>
            </a:pPr>
            <a:r>
              <a:rPr lang="en-GB" sz="1800" dirty="0" smtClean="0"/>
              <a:t>We think Watford has been a market town since a charter was granted </a:t>
            </a:r>
            <a:r>
              <a:rPr lang="en-GB" sz="1800" dirty="0" smtClean="0"/>
              <a:t>to</a:t>
            </a:r>
            <a:r>
              <a:rPr lang="en-GB" sz="1800" dirty="0" smtClean="0"/>
              <a:t> </a:t>
            </a:r>
            <a:r>
              <a:rPr lang="en-GB" sz="1800" dirty="0" smtClean="0"/>
              <a:t>the Abbot of St Albans in the 12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century. </a:t>
            </a:r>
          </a:p>
          <a:p>
            <a:pPr marL="0" indent="0" algn="ctr">
              <a:buNone/>
            </a:pPr>
            <a:r>
              <a:rPr lang="en-GB" sz="1800" dirty="0" smtClean="0"/>
              <a:t>The last charter market was in 1928 . </a:t>
            </a:r>
          </a:p>
          <a:p>
            <a:pPr marL="0" indent="0" algn="ctr">
              <a:buNone/>
            </a:pPr>
            <a:r>
              <a:rPr lang="en-GB" sz="1800" dirty="0" smtClean="0"/>
              <a:t>Livestock were sold on Tuesdays and general goods on Saturdays</a:t>
            </a:r>
            <a:endParaRPr lang="en-GB" sz="1800" dirty="0"/>
          </a:p>
          <a:p>
            <a:pPr marL="0" indent="0" algn="ctr">
              <a:buNone/>
            </a:pPr>
            <a:r>
              <a:rPr lang="en-GB" sz="1800" dirty="0" smtClean="0"/>
              <a:t>As the town grew ,  new shops were created </a:t>
            </a:r>
          </a:p>
          <a:p>
            <a:pPr marL="0" indent="0" algn="ctr">
              <a:buNone/>
            </a:pPr>
            <a:endParaRPr lang="en-GB" sz="2400" b="1" dirty="0" smtClean="0"/>
          </a:p>
          <a:p>
            <a:pPr marL="0" indent="0" algn="ctr">
              <a:buNone/>
            </a:pPr>
            <a:endParaRPr lang="en-GB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335B-F01A-4C1D-9D39-DCE5C51E7083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8" name="Picture 7" descr="\\w3r.org.uk\MainDrive\Watford\01_C&amp;ES\04_Museum\Wat Museum\Images\MUSEUM - images, logos etc\Logos\Watford Museum Logos\Sketch Logo\museumsketch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678142"/>
            <a:ext cx="10001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44" y="2609580"/>
            <a:ext cx="4228343" cy="291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19782" y="61768"/>
            <a:ext cx="8500690" cy="53834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b="1" dirty="0"/>
              <a:t>With the increase in  people now working and living in Watford , other areas of everyday life changed </a:t>
            </a:r>
            <a:endParaRPr lang="en-GB" sz="2400" b="1" dirty="0" smtClean="0"/>
          </a:p>
          <a:p>
            <a:pPr marL="0" indent="0">
              <a:buNone/>
            </a:pPr>
            <a:r>
              <a:rPr lang="en-GB" sz="2400" dirty="0" smtClean="0"/>
              <a:t>In 1849 there was a report </a:t>
            </a:r>
            <a:r>
              <a:rPr lang="en-GB" sz="2400" dirty="0"/>
              <a:t>into the sewage, drainage, water supply and sanitary conditions of  </a:t>
            </a:r>
            <a:r>
              <a:rPr lang="en-GB" sz="2400" dirty="0" smtClean="0"/>
              <a:t>the </a:t>
            </a:r>
            <a:r>
              <a:rPr lang="en-GB" sz="2400" dirty="0"/>
              <a:t>people of Watford  </a:t>
            </a:r>
          </a:p>
          <a:p>
            <a:pPr marL="0" indent="0">
              <a:buNone/>
            </a:pPr>
            <a:r>
              <a:rPr lang="en-GB" sz="2400" dirty="0" smtClean="0"/>
              <a:t>In 1850 the Watford </a:t>
            </a:r>
            <a:r>
              <a:rPr lang="en-GB" sz="2400" dirty="0"/>
              <a:t>board of health </a:t>
            </a:r>
            <a:r>
              <a:rPr lang="en-GB" sz="2400" dirty="0" smtClean="0"/>
              <a:t>was set </a:t>
            </a:r>
            <a:r>
              <a:rPr lang="en-GB" sz="2400" dirty="0"/>
              <a:t>up.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</a:t>
            </a:r>
          </a:p>
          <a:p>
            <a:pPr marL="0" indent="0">
              <a:buNone/>
            </a:pPr>
            <a:r>
              <a:rPr lang="en-GB" sz="2400" dirty="0" smtClean="0"/>
              <a:t>Did you know </a:t>
            </a:r>
            <a:r>
              <a:rPr lang="en-GB" sz="2400" dirty="0"/>
              <a:t>The Pump House Theatre and Arts Centre used to be the old pumping station supplying water to the Watford </a:t>
            </a:r>
            <a:r>
              <a:rPr lang="en-GB" sz="2400" dirty="0" smtClean="0"/>
              <a:t>area !</a:t>
            </a:r>
            <a:endParaRPr lang="en-GB" sz="2400" dirty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335B-F01A-4C1D-9D39-DCE5C51E7083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7" name="Picture 6" descr="\\w3r.org.uk\MainDrive\Watford\01_C&amp;ES\04_Museum\Wat Museum\Images\MUSEUM - images, logos etc\Logos\Watford Museum Logos\Sketch Logo\museumsketch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937" y="5854700"/>
            <a:ext cx="10001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99915"/>
            <a:ext cx="2325002" cy="1800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" b="33201"/>
          <a:stretch/>
        </p:blipFill>
        <p:spPr>
          <a:xfrm>
            <a:off x="1551504" y="2525878"/>
            <a:ext cx="2160240" cy="191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19782" y="61768"/>
            <a:ext cx="8500690" cy="5383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Here is a photo </a:t>
            </a:r>
            <a:r>
              <a:rPr lang="en-GB" sz="2400" dirty="0"/>
              <a:t>by </a:t>
            </a:r>
            <a:r>
              <a:rPr lang="en-GB" sz="2400" dirty="0" err="1"/>
              <a:t>Whitford</a:t>
            </a:r>
            <a:r>
              <a:rPr lang="en-GB" sz="2400" dirty="0"/>
              <a:t> </a:t>
            </a:r>
            <a:r>
              <a:rPr lang="en-GB" sz="2400" dirty="0" smtClean="0"/>
              <a:t>Anderson</a:t>
            </a:r>
          </a:p>
          <a:p>
            <a:pPr marL="0" indent="0">
              <a:buNone/>
            </a:pPr>
            <a:r>
              <a:rPr lang="en-GB" sz="2400" dirty="0" smtClean="0"/>
              <a:t>New </a:t>
            </a:r>
            <a:r>
              <a:rPr lang="en-GB" sz="2400" dirty="0"/>
              <a:t>Street - </a:t>
            </a:r>
            <a:r>
              <a:rPr lang="en-GB" sz="2400" dirty="0" err="1"/>
              <a:t>Ballards</a:t>
            </a:r>
            <a:r>
              <a:rPr lang="en-GB" sz="2400" dirty="0"/>
              <a:t> Buildings June </a:t>
            </a:r>
            <a:r>
              <a:rPr lang="en-GB" sz="2400" dirty="0" smtClean="0"/>
              <a:t>1898 (left) and again in 1925 </a:t>
            </a:r>
          </a:p>
          <a:p>
            <a:pPr marL="0" indent="0">
              <a:buNone/>
            </a:pPr>
            <a:r>
              <a:rPr lang="en-GB" sz="2400" dirty="0" smtClean="0"/>
              <a:t>Charities and welfare were set up to help people 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</a:t>
            </a:r>
            <a:endParaRPr lang="en-GB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335B-F01A-4C1D-9D39-DCE5C51E7083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7" name="Picture 6" descr="\\w3r.org.uk\MainDrive\Watford\01_C&amp;ES\04_Museum\Wat Museum\Images\MUSEUM - images, logos etc\Logos\Watford Museum Logos\Sketch Logo\museumsketch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937" y="5854700"/>
            <a:ext cx="10001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7" y="2016224"/>
            <a:ext cx="2732526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57" y="2016224"/>
            <a:ext cx="4288536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19782" y="61768"/>
            <a:ext cx="8500690" cy="5383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/>
              <a:t>Watford kept growing</a:t>
            </a:r>
          </a:p>
          <a:p>
            <a:pPr marL="0" indent="0">
              <a:buNone/>
            </a:pPr>
            <a:r>
              <a:rPr lang="en-GB" sz="2400" dirty="0" smtClean="0"/>
              <a:t>Sun printers opened in 1919                       Roads improved </a:t>
            </a:r>
          </a:p>
          <a:p>
            <a:pPr marL="0" indent="0">
              <a:buNone/>
            </a:pPr>
            <a:r>
              <a:rPr lang="en-GB" sz="2400" dirty="0" smtClean="0"/>
              <a:t>                                                                  Bigger and better shops </a:t>
            </a:r>
            <a:endParaRPr lang="en-GB" sz="2400" dirty="0"/>
          </a:p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dirty="0" err="1" smtClean="0"/>
              <a:t>Odhams</a:t>
            </a:r>
            <a:r>
              <a:rPr lang="en-GB" sz="2400" dirty="0" smtClean="0"/>
              <a:t> opened in 1920 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smtClean="0"/>
              <a:t>                                          </a:t>
            </a:r>
          </a:p>
          <a:p>
            <a:pPr marL="0" indent="0">
              <a:buNone/>
            </a:pPr>
            <a:r>
              <a:rPr lang="en-GB" sz="2400" b="1" dirty="0" smtClean="0"/>
              <a:t>                                                                       </a:t>
            </a:r>
            <a:r>
              <a:rPr lang="en-GB" sz="2400" dirty="0" err="1" smtClean="0"/>
              <a:t>Scammells</a:t>
            </a:r>
            <a:r>
              <a:rPr lang="en-GB" sz="2400" dirty="0" smtClean="0"/>
              <a:t> opened in 1922 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                                                            </a:t>
            </a: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</a:t>
            </a:r>
            <a:endParaRPr lang="en-GB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335B-F01A-4C1D-9D39-DCE5C51E7083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7" name="Picture 6" descr="\\w3r.org.uk\MainDrive\Watford\01_C&amp;ES\04_Museum\Wat Museum\Images\MUSEUM - images, logos etc\Logos\Watford Museum Logos\Sketch Logo\museumsketch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937" y="5854700"/>
            <a:ext cx="10001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53496"/>
            <a:ext cx="2678053" cy="18002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3" y="1659988"/>
            <a:ext cx="2304256" cy="1408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3647134"/>
            <a:ext cx="2269782" cy="159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335B-F01A-4C1D-9D39-DCE5C51E708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62068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Thank You!</a:t>
            </a:r>
            <a:endParaRPr lang="en-GB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2934459" cy="44009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1960" y="1844824"/>
            <a:ext cx="446449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Watford Museum </a:t>
            </a:r>
          </a:p>
          <a:p>
            <a:r>
              <a:rPr lang="en-GB" sz="2800" dirty="0" smtClean="0"/>
              <a:t>Open Thursday to Saturday</a:t>
            </a:r>
          </a:p>
          <a:p>
            <a:r>
              <a:rPr lang="en-GB" sz="2800" dirty="0" smtClean="0"/>
              <a:t>10am – 5pm</a:t>
            </a:r>
          </a:p>
          <a:p>
            <a:r>
              <a:rPr lang="en-GB" sz="2800" dirty="0" smtClean="0"/>
              <a:t>Admission Free</a:t>
            </a:r>
          </a:p>
          <a:p>
            <a:endParaRPr lang="en-GB" sz="2800" dirty="0"/>
          </a:p>
          <a:p>
            <a:r>
              <a:rPr lang="en-GB" sz="2800" dirty="0" smtClean="0"/>
              <a:t>www.watfordmuseum.org.uk</a:t>
            </a:r>
            <a:endParaRPr lang="en-GB" sz="2800" dirty="0"/>
          </a:p>
        </p:txBody>
      </p:sp>
      <p:pic>
        <p:nvPicPr>
          <p:cNvPr id="6" name="Picture 5" descr="\\w3r.org.uk\MainDrive\Watford\01_C&amp;ES\04_Museum\Wat Museum\Images\MUSEUM - images, logos etc\Logos\Watford Museum Logos\Sketch Logo\museumsketchcolou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854011"/>
            <a:ext cx="1000125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8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755576" y="61768"/>
            <a:ext cx="8064896" cy="4879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Before the railways came </a:t>
            </a:r>
            <a:r>
              <a:rPr lang="en-GB" sz="2400" dirty="0"/>
              <a:t>Watford was pretty much along one straight road with the short alleys, courts and yards coming off of it. </a:t>
            </a:r>
            <a:endParaRPr lang="en-GB" sz="2400" dirty="0" smtClean="0"/>
          </a:p>
          <a:p>
            <a:pPr marL="0" indent="0">
              <a:buNone/>
            </a:pPr>
            <a:r>
              <a:rPr lang="en-GB" sz="1800" dirty="0" smtClean="0"/>
              <a:t>The fields were </a:t>
            </a:r>
            <a:r>
              <a:rPr lang="en-GB" sz="1800" dirty="0" smtClean="0"/>
              <a:t>tied </a:t>
            </a:r>
            <a:r>
              <a:rPr lang="en-GB" sz="1800" dirty="0"/>
              <a:t>to the various farms, </a:t>
            </a:r>
            <a:r>
              <a:rPr lang="en-GB" sz="1800" dirty="0" smtClean="0"/>
              <a:t>next to  </a:t>
            </a:r>
            <a:r>
              <a:rPr lang="en-GB" sz="1800" dirty="0"/>
              <a:t>the boundary lines of the properties on the High Street; the farms were dotted around.  </a:t>
            </a:r>
            <a:r>
              <a:rPr lang="en-GB" sz="1800" dirty="0" smtClean="0"/>
              <a:t>This map is from 1800</a:t>
            </a:r>
          </a:p>
          <a:p>
            <a:pPr marL="0" indent="0">
              <a:buNone/>
            </a:pPr>
            <a:r>
              <a:rPr lang="en-GB" sz="1800" dirty="0" smtClean="0"/>
              <a:t> 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endParaRPr lang="en-GB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335B-F01A-4C1D-9D39-DCE5C51E7083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 descr="\\w3r.org.uk\MainDrive\Watford\01_C&amp;ES\04_Museum\Wat Museum\Images\MUSEUM - images, logos etc\Logos\Watford Museum Logos\Sketch Logo\museumsketch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61" y="5841273"/>
            <a:ext cx="10001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64904"/>
            <a:ext cx="5684982" cy="291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79512" y="61768"/>
            <a:ext cx="8640960" cy="1351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Part of the </a:t>
            </a:r>
            <a:r>
              <a:rPr lang="en-GB" sz="2400" dirty="0"/>
              <a:t>London and Birmingham Railway opened on 20 July 1837 and ran between Euston and </a:t>
            </a:r>
            <a:r>
              <a:rPr lang="en-GB" sz="2400" dirty="0" err="1"/>
              <a:t>Boxmoor</a:t>
            </a:r>
            <a:r>
              <a:rPr lang="en-GB" sz="2400" dirty="0" smtClean="0"/>
              <a:t>.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</a:t>
            </a:r>
            <a:r>
              <a:rPr lang="en-GB" sz="2000" dirty="0"/>
              <a:t>In 1837 the town’s first railway station was opened </a:t>
            </a:r>
            <a:r>
              <a:rPr lang="en-GB" sz="2000" dirty="0" smtClean="0"/>
              <a:t>near to the </a:t>
            </a:r>
            <a:r>
              <a:rPr lang="en-GB" sz="2000" dirty="0"/>
              <a:t>bridge in St. Albans Road. The station had first- and second-class waiting rooms, departure yard, carriage shed, engine house and facilities for pumping water. In 1843 even Queen Victoria and Prince Albert took the train from Watford Station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335B-F01A-4C1D-9D39-DCE5C51E7083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 descr="\\w3r.org.uk\MainDrive\Watford\01_C&amp;ES\04_Museum\Wat Museum\Images\MUSEUM - images, logos etc\Logos\Watford Museum Logos\Sketch Logo\museumsketch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61" y="5841273"/>
            <a:ext cx="10001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76872"/>
            <a:ext cx="5265563" cy="324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79512" y="61768"/>
            <a:ext cx="8496944" cy="918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This is part of </a:t>
            </a:r>
            <a:r>
              <a:rPr lang="en-GB" sz="2400" dirty="0" smtClean="0"/>
              <a:t>a tithe  </a:t>
            </a:r>
            <a:r>
              <a:rPr lang="en-GB" sz="2400" dirty="0" smtClean="0"/>
              <a:t>map of Watford </a:t>
            </a:r>
            <a:r>
              <a:rPr lang="en-GB" sz="2400" dirty="0" smtClean="0"/>
              <a:t> town centre from 1842. </a:t>
            </a:r>
            <a:r>
              <a:rPr lang="en-GB" sz="2400" dirty="0" smtClean="0"/>
              <a:t>You can see that Watford was mostly one street at this time.</a:t>
            </a: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335B-F01A-4C1D-9D39-DCE5C51E7083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 descr="\\w3r.org.uk\MainDrive\Watford\01_C&amp;ES\04_Museum\Wat Museum\Images\MUSEUM - images, logos etc\Logos\Watford Museum Logos\Sketch Logo\museumsketch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61" y="5841273"/>
            <a:ext cx="10001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44" y="1124744"/>
            <a:ext cx="3001883" cy="42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51520" y="61768"/>
            <a:ext cx="8568952" cy="9909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This </a:t>
            </a:r>
            <a:r>
              <a:rPr lang="en-GB" sz="2400" dirty="0" smtClean="0"/>
              <a:t>is a map of the same </a:t>
            </a:r>
            <a:r>
              <a:rPr lang="en-GB" sz="2400" dirty="0" err="1" smtClean="0"/>
              <a:t>areaof</a:t>
            </a:r>
            <a:r>
              <a:rPr lang="en-GB" sz="2400" dirty="0" smtClean="0"/>
              <a:t> Watford town centre in the 1890s. Can you see how the area has changed ?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335B-F01A-4C1D-9D39-DCE5C51E7083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 descr="\\w3r.org.uk\MainDrive\Watford\01_C&amp;ES\04_Museum\Wat Museum\Images\MUSEUM - images, logos etc\Logos\Watford Museum Logos\Sketch Logo\museumsketch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61" y="5841273"/>
            <a:ext cx="10001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52736"/>
            <a:ext cx="2975243" cy="42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755576" y="61768"/>
            <a:ext cx="8064896" cy="2215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sz="2400" b="1" dirty="0" smtClean="0"/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0070C0"/>
                </a:solidFill>
              </a:rPr>
              <a:t>The Industrial revolution </a:t>
            </a:r>
            <a:r>
              <a:rPr lang="en-GB" sz="2400" b="1" dirty="0" smtClean="0">
                <a:solidFill>
                  <a:srgbClr val="0070C0"/>
                </a:solidFill>
              </a:rPr>
              <a:t>saw a  </a:t>
            </a:r>
            <a:r>
              <a:rPr lang="en-GB" sz="2400" b="1" dirty="0" smtClean="0">
                <a:solidFill>
                  <a:srgbClr val="0070C0"/>
                </a:solidFill>
              </a:rPr>
              <a:t>move away from farming and the growth of industry 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0070C0"/>
                </a:solidFill>
              </a:rPr>
              <a:t>These were very interconnected </a:t>
            </a:r>
          </a:p>
          <a:p>
            <a:pPr marL="0" indent="0" algn="ctr">
              <a:buNone/>
            </a:pPr>
            <a:endParaRPr lang="en-GB" sz="2400" b="1" dirty="0" smtClean="0"/>
          </a:p>
          <a:p>
            <a:pPr marL="0" indent="0" algn="ctr">
              <a:buNone/>
            </a:pPr>
            <a:r>
              <a:rPr lang="en-GB" sz="2400" dirty="0" smtClean="0"/>
              <a:t>As more food was needed, labour saving machines were introduced </a:t>
            </a:r>
          </a:p>
          <a:p>
            <a:pPr marL="0" indent="0" algn="ctr">
              <a:buNone/>
            </a:pPr>
            <a:r>
              <a:rPr lang="en-GB" sz="2400" dirty="0" smtClean="0"/>
              <a:t>These machines meant </a:t>
            </a:r>
            <a:r>
              <a:rPr lang="en-GB" sz="2400" dirty="0" smtClean="0"/>
              <a:t>fewer</a:t>
            </a:r>
            <a:r>
              <a:rPr lang="en-GB" sz="2400" dirty="0" smtClean="0"/>
              <a:t> people were </a:t>
            </a:r>
            <a:r>
              <a:rPr lang="en-GB" sz="2400" dirty="0" smtClean="0"/>
              <a:t>needed in the fields </a:t>
            </a:r>
          </a:p>
          <a:p>
            <a:pPr marL="0" indent="0" algn="ctr">
              <a:buNone/>
            </a:pPr>
            <a:r>
              <a:rPr lang="en-GB" sz="2400" dirty="0" smtClean="0"/>
              <a:t>So these people moved to the towns for work </a:t>
            </a:r>
          </a:p>
          <a:p>
            <a:pPr marL="0" indent="0" algn="ctr">
              <a:buNone/>
            </a:pPr>
            <a:r>
              <a:rPr lang="en-GB" sz="2400" dirty="0" smtClean="0"/>
              <a:t>They needed somewhere to live</a:t>
            </a:r>
          </a:p>
          <a:p>
            <a:pPr marL="0" indent="0" algn="ctr">
              <a:buNone/>
            </a:pPr>
            <a:r>
              <a:rPr lang="en-GB" sz="2400" dirty="0" smtClean="0"/>
              <a:t>So farm land was sold to build houses </a:t>
            </a:r>
          </a:p>
          <a:p>
            <a:pPr marL="0" indent="0" algn="ctr">
              <a:buNone/>
            </a:pPr>
            <a:endParaRPr lang="en-GB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335B-F01A-4C1D-9D39-DCE5C51E7083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 descr="\\w3r.org.uk\MainDrive\Watford\01_C&amp;ES\04_Museum\Wat Museum\Images\MUSEUM - images, logos etc\Logos\Watford Museum Logos\Sketch Logo\museumsketch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61" y="5841273"/>
            <a:ext cx="1000125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1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19782" y="61768"/>
            <a:ext cx="8500690" cy="1999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 b="1" i="1" dirty="0" smtClean="0">
                <a:solidFill>
                  <a:schemeClr val="accent4"/>
                </a:solidFill>
              </a:rPr>
              <a:t>Lets rewind a little </a:t>
            </a:r>
          </a:p>
          <a:p>
            <a:pPr marL="0" indent="0" algn="ctr">
              <a:buNone/>
            </a:pPr>
            <a:r>
              <a:rPr lang="en-GB" sz="2800" b="1" dirty="0" smtClean="0"/>
              <a:t>The coming of the railways in 1837 to Watford is very important but other developments happened before </a:t>
            </a:r>
            <a:r>
              <a:rPr lang="en-GB" sz="2800" b="1" dirty="0" smtClean="0"/>
              <a:t> </a:t>
            </a:r>
            <a:r>
              <a:rPr lang="en-GB" sz="2800" b="1" dirty="0" smtClean="0"/>
              <a:t>1837 </a:t>
            </a:r>
          </a:p>
          <a:p>
            <a:pPr marL="0" indent="0" algn="ctr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400" dirty="0" smtClean="0"/>
              <a:t>The Grand union canal was opened in 1805 </a:t>
            </a:r>
            <a:r>
              <a:rPr lang="en-GB" sz="2400" dirty="0" smtClean="0"/>
              <a:t>near to </a:t>
            </a:r>
            <a:r>
              <a:rPr lang="en-GB" sz="2400" dirty="0" err="1" smtClean="0"/>
              <a:t>Cassiobury</a:t>
            </a:r>
            <a:r>
              <a:rPr lang="en-GB" sz="2400" dirty="0" smtClean="0"/>
              <a:t> Park </a:t>
            </a:r>
          </a:p>
          <a:p>
            <a:pPr marL="0" indent="0">
              <a:buNone/>
            </a:pPr>
            <a:r>
              <a:rPr lang="en-GB" sz="2400" dirty="0" smtClean="0"/>
              <a:t> The </a:t>
            </a:r>
            <a:r>
              <a:rPr lang="en-GB" sz="2400" dirty="0"/>
              <a:t>canal meant that coal, building materials and foods could now be delivered in large quantities</a:t>
            </a:r>
            <a:r>
              <a:rPr lang="en-GB" sz="2400" b="1" dirty="0" smtClean="0"/>
              <a:t> 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335B-F01A-4C1D-9D39-DCE5C51E7083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8" name="Picture 7" descr="\\w3r.org.uk\MainDrive\Watford\01_C&amp;ES\04_Museum\Wat Museum\Images\MUSEUM - images, logos etc\Logos\Watford Museum Logos\Sketch Logo\museumsketch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064" y="5854700"/>
            <a:ext cx="10001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X:\Watford\01_C&amp;ES\04_Museum\Wat Museum\Images\CASSIOBURY\Cassiobury Park - Canals, Locks and Bridges\Cana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89040"/>
            <a:ext cx="2880320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9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19782" y="61768"/>
            <a:ext cx="8500690" cy="2503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b="1" dirty="0" smtClean="0"/>
              <a:t>The </a:t>
            </a:r>
            <a:r>
              <a:rPr lang="en-GB" sz="3600" b="1" dirty="0" smtClean="0"/>
              <a:t>canal near  </a:t>
            </a:r>
            <a:r>
              <a:rPr lang="en-GB" sz="3600" b="1" dirty="0" smtClean="0"/>
              <a:t>Watford </a:t>
            </a:r>
          </a:p>
          <a:p>
            <a:pPr marL="0" indent="0" algn="ctr">
              <a:buNone/>
            </a:pPr>
            <a:r>
              <a:rPr lang="en-GB" sz="2400" dirty="0" smtClean="0"/>
              <a:t>It was said that “canal mania” gripped those who owned land and industries in this early part of the Industrial revolution. </a:t>
            </a:r>
          </a:p>
          <a:p>
            <a:pPr marL="0" indent="0" algn="ctr">
              <a:buNone/>
            </a:pPr>
            <a:r>
              <a:rPr lang="en-GB" sz="2400" dirty="0" smtClean="0"/>
              <a:t>However when the railways came, they were much more efficient at transporting goods and </a:t>
            </a:r>
            <a:r>
              <a:rPr lang="en-GB" sz="2400" dirty="0" smtClean="0"/>
              <a:t>materials. So the canals declined.  </a:t>
            </a:r>
            <a:endParaRPr lang="en-GB" sz="2400" dirty="0" smtClean="0"/>
          </a:p>
          <a:p>
            <a:pPr marL="0" indent="0" algn="ctr">
              <a:buNone/>
            </a:pPr>
            <a:endParaRPr lang="en-GB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335B-F01A-4C1D-9D39-DCE5C51E7083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8" name="Picture 7" descr="\\w3r.org.uk\MainDrive\Watford\01_C&amp;ES\04_Museum\Wat Museum\Images\MUSEUM - images, logos etc\Logos\Watford Museum Logos\Sketch Logo\museumsketch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064" y="5854700"/>
            <a:ext cx="10001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98507"/>
            <a:ext cx="2664296" cy="2138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87" y="2898507"/>
            <a:ext cx="2953521" cy="197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19782" y="61768"/>
            <a:ext cx="8500690" cy="51674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b="1" i="1" dirty="0">
                <a:solidFill>
                  <a:schemeClr val="accent4"/>
                </a:solidFill>
              </a:rPr>
              <a:t>Lets rewind a little </a:t>
            </a:r>
          </a:p>
          <a:p>
            <a:pPr marL="0" indent="0" algn="ctr">
              <a:buNone/>
            </a:pPr>
            <a:r>
              <a:rPr lang="en-GB" sz="2000" b="1" dirty="0"/>
              <a:t>The coming of the railways in 1837 to Watford is very important but other developments happened before </a:t>
            </a:r>
            <a:r>
              <a:rPr lang="en-GB" sz="2000" b="1" dirty="0" smtClean="0"/>
              <a:t>1837 </a:t>
            </a:r>
            <a:endParaRPr lang="en-GB" sz="2000" b="1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en-GB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silk mills started  in the  1770’s. 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One </a:t>
            </a:r>
            <a:r>
              <a:rPr lang="en-GB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 the watermills changed from corn grinding to </a:t>
            </a:r>
            <a:r>
              <a:rPr lang="en-GB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papermaking  in the 1790’s</a:t>
            </a:r>
            <a:r>
              <a:rPr lang="en-GB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Dickenson </a:t>
            </a:r>
            <a:r>
              <a:rPr lang="en-GB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expanding his papermaking business, opening at Croxley Mills in 1829                                   </a:t>
            </a:r>
            <a:endParaRPr lang="en-GB" sz="2000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      This is the Rookery </a:t>
            </a:r>
            <a:r>
              <a:rPr lang="en-GB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Silk Mill when in use by Watford Steam Laundry         </a:t>
            </a:r>
            <a:endParaRPr lang="en-GB" sz="2000" dirty="0"/>
          </a:p>
          <a:p>
            <a:pPr marL="0" indent="0" algn="ctr">
              <a:buNone/>
            </a:pPr>
            <a:endParaRPr lang="en-GB" sz="2000" b="1" dirty="0" smtClean="0"/>
          </a:p>
          <a:p>
            <a:pPr marL="0" indent="0" algn="ctr">
              <a:buNone/>
            </a:pPr>
            <a:endParaRPr lang="en-GB" sz="2000" b="1" dirty="0"/>
          </a:p>
          <a:p>
            <a:pPr marL="0" indent="0" algn="ctr">
              <a:buNone/>
            </a:pP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335B-F01A-4C1D-9D39-DCE5C51E7083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8" name="Picture 7" descr="\\w3r.org.uk\MainDrive\Watford\01_C&amp;ES\04_Museum\Wat Museum\Images\MUSEUM - images, logos etc\Logos\Watford Museum Logos\Sketch Logo\museumsketch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064" y="5854700"/>
            <a:ext cx="10001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44" y="3250160"/>
            <a:ext cx="3565620" cy="254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21.0.2123"/>
  <p:tag name="SLIDO_PRESENTATION_ID" val="00000000-0000-0000-0000-000000000000"/>
  <p:tag name="SLIDO_EVENT_UUID" val="09f37782-e3d8-4212-b744-b1d55628ea2e"/>
  <p:tag name="SLIDO_EVENT_SECTION_UUID" val="599cf2c4-3acd-4a59-9aa1-febbb06a5a63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25676</TotalTime>
  <Words>944</Words>
  <Application>Microsoft Office PowerPoint</Application>
  <PresentationFormat>On-screen Show (4:3)</PresentationFormat>
  <Paragraphs>145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BatangChe</vt:lpstr>
      <vt:lpstr>Calibri</vt:lpstr>
      <vt:lpstr>Blank</vt:lpstr>
      <vt:lpstr>                   The Industrial revolution in Watford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L&amp;Q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Cox</dc:creator>
  <cp:lastModifiedBy>Clare Davies</cp:lastModifiedBy>
  <cp:revision>1142</cp:revision>
  <cp:lastPrinted>2019-02-05T12:27:59Z</cp:lastPrinted>
  <dcterms:created xsi:type="dcterms:W3CDTF">2017-05-19T12:49:29Z</dcterms:created>
  <dcterms:modified xsi:type="dcterms:W3CDTF">2022-08-26T12:56:31Z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0.21.0.2123</vt:lpwstr>
  </property>
</Properties>
</file>