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6" r:id="rId1"/>
  </p:sldMasterIdLst>
  <p:notesMasterIdLst>
    <p:notesMasterId r:id="rId10"/>
  </p:notesMasterIdLst>
  <p:sldIdLst>
    <p:sldId id="256" r:id="rId2"/>
    <p:sldId id="263" r:id="rId3"/>
    <p:sldId id="257" r:id="rId4"/>
    <p:sldId id="258" r:id="rId5"/>
    <p:sldId id="262" r:id="rId6"/>
    <p:sldId id="264" r:id="rId7"/>
    <p:sldId id="259" r:id="rId8"/>
    <p:sldId id="26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511CE1-D956-3040-8A4C-CA3FE903C196}" type="datetimeFigureOut">
              <a:rPr lang="en-US" smtClean="0"/>
              <a:t>7/28/2021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1174D6-0FA3-C64A-9260-6B0E194962B5}" type="slidenum">
              <a:rPr lang="en-US" smtClean="0"/>
              <a:t>‹#›</a:t>
            </a:fld>
            <a:endParaRPr lang="en-US"/>
          </a:p>
        </p:txBody>
      </p:sp>
    </p:spTree>
    <p:extLst>
      <p:ext uri="{BB962C8B-B14F-4D97-AF65-F5344CB8AC3E}">
        <p14:creationId xmlns:p14="http://schemas.microsoft.com/office/powerpoint/2010/main" val="20203276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Watford</a:t>
            </a:r>
            <a:r>
              <a:rPr lang="en-US" baseline="0" dirty="0"/>
              <a:t> Museum is a local history museum, which collects and protects material from the Borough of Watford.  We opened in 1981 and had approximately 200 objects given to the Museum.  This has since grown to an estimated 35,000.  The museum is housed in the former offices of the </a:t>
            </a:r>
            <a:r>
              <a:rPr lang="en-US" baseline="0" dirty="0" err="1"/>
              <a:t>Benskins</a:t>
            </a:r>
            <a:r>
              <a:rPr lang="en-US" baseline="0" dirty="0"/>
              <a:t> Brewery, which itself was a Georgian Mansion House built in 1775.  We have displays on the local industries; brewing and printing, </a:t>
            </a:r>
            <a:r>
              <a:rPr lang="en-US" baseline="0" dirty="0" err="1"/>
              <a:t>football,the</a:t>
            </a:r>
            <a:r>
              <a:rPr lang="en-US" baseline="0" dirty="0"/>
              <a:t> 19</a:t>
            </a:r>
            <a:r>
              <a:rPr lang="en-US" baseline="30000" dirty="0"/>
              <a:t>th</a:t>
            </a:r>
            <a:r>
              <a:rPr lang="en-US" baseline="0" dirty="0"/>
              <a:t> and 20</a:t>
            </a:r>
            <a:r>
              <a:rPr lang="en-US" baseline="30000" dirty="0"/>
              <a:t>th</a:t>
            </a:r>
            <a:r>
              <a:rPr lang="en-US" baseline="0" dirty="0"/>
              <a:t> Century and of Course Cassiobury and Archaeology.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2</a:t>
            </a:fld>
            <a:endParaRPr lang="en-US"/>
          </a:p>
        </p:txBody>
      </p:sp>
    </p:spTree>
    <p:extLst>
      <p:ext uri="{BB962C8B-B14F-4D97-AF65-F5344CB8AC3E}">
        <p14:creationId xmlns:p14="http://schemas.microsoft.com/office/powerpoint/2010/main" val="36278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Museum opened in 1981 it was the only Museum</a:t>
            </a:r>
            <a:r>
              <a:rPr lang="en-US" baseline="0" dirty="0"/>
              <a:t> in South West Hertfordshire.  The archaeology gallery has changed very little since then and so the display gives a taste for the local area, including </a:t>
            </a:r>
            <a:r>
              <a:rPr lang="en-US" dirty="0" err="1"/>
              <a:t>Aldenham</a:t>
            </a:r>
            <a:r>
              <a:rPr lang="en-US" baseline="0" dirty="0"/>
              <a:t> and </a:t>
            </a:r>
            <a:r>
              <a:rPr lang="en-US" dirty="0" err="1"/>
              <a:t>Oxhe</a:t>
            </a:r>
            <a:r>
              <a:rPr lang="en-US" baseline="0" dirty="0" err="1"/>
              <a:t>y</a:t>
            </a:r>
            <a:r>
              <a:rPr lang="en-US" baseline="0" dirty="0"/>
              <a:t> Hall farm.  Watford itself had very little archaeology from pre-history, there have been some casual finds including flint objects, but we are located on a clay based soil which was not ideal for farming.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3</a:t>
            </a:fld>
            <a:endParaRPr lang="en-US"/>
          </a:p>
        </p:txBody>
      </p:sp>
    </p:spTree>
    <p:extLst>
      <p:ext uri="{BB962C8B-B14F-4D97-AF65-F5344CB8AC3E}">
        <p14:creationId xmlns:p14="http://schemas.microsoft.com/office/powerpoint/2010/main" val="25726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1986</a:t>
            </a:r>
            <a:r>
              <a:rPr lang="en-US" baseline="0" dirty="0"/>
              <a:t> a rather impressive hoard was found in Watford during an archaeological investigation during the construction of the Watford Industrial Estate in the </a:t>
            </a:r>
            <a:r>
              <a:rPr lang="en-US" baseline="0" dirty="0" err="1"/>
              <a:t>Holywell</a:t>
            </a:r>
            <a:r>
              <a:rPr lang="en-US" baseline="0" dirty="0"/>
              <a:t> area.  The hoard contained over 60 objects including 22 axes and axe fragments, 11 spearheads, 2 swords, 3 sword fragments and a variety of other objects including copper ingots.  Some of the hoard is currently on display upstairs in the Archaeological gallery.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4</a:t>
            </a:fld>
            <a:endParaRPr lang="en-US"/>
          </a:p>
        </p:txBody>
      </p:sp>
    </p:spTree>
    <p:extLst>
      <p:ext uri="{BB962C8B-B14F-4D97-AF65-F5344CB8AC3E}">
        <p14:creationId xmlns:p14="http://schemas.microsoft.com/office/powerpoint/2010/main" val="65756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2014 an archaeologist visited Watford to research the hoard and believed we had a rather special piece.  The bronze ‘bowl’ as it had been described, was flown out to Germany in December 2014 for further analysis at the RGZM in one of Watford’s twin towns of Mainz.  It is believed it could be of Phoenician origin, possibly the top of an incense burner known as a </a:t>
            </a:r>
            <a:r>
              <a:rPr lang="en-US" baseline="0" dirty="0" err="1"/>
              <a:t>Thymerion</a:t>
            </a:r>
            <a:r>
              <a:rPr lang="en-US" baseline="0" dirty="0"/>
              <a:t>, if it is, it will be the first Phoenician piece found in an archaeological context outside mainland Europe.  The Phoenicians were an ancient people who were based on the coastline of modern-day Lebanon and Syria, their dominance as maritime traders dates back to around 1,200BC.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5</a:t>
            </a:fld>
            <a:endParaRPr lang="en-US"/>
          </a:p>
        </p:txBody>
      </p:sp>
    </p:spTree>
    <p:extLst>
      <p:ext uri="{BB962C8B-B14F-4D97-AF65-F5344CB8AC3E}">
        <p14:creationId xmlns:p14="http://schemas.microsoft.com/office/powerpoint/2010/main" val="202441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hoard of six Anglo Saxon coins were found in 1980 in </a:t>
            </a:r>
            <a:r>
              <a:rPr lang="en-US" baseline="0" dirty="0" err="1"/>
              <a:t>Whippendell</a:t>
            </a:r>
            <a:r>
              <a:rPr lang="en-US" baseline="0" dirty="0"/>
              <a:t> Woods dating from 915-930AD between the reigns of King Edward the Elder and King </a:t>
            </a:r>
            <a:r>
              <a:rPr lang="en-US" baseline="0" dirty="0" err="1"/>
              <a:t>Aethelstan</a:t>
            </a:r>
            <a:r>
              <a:rPr lang="en-US" baseline="0" dirty="0"/>
              <a:t>.  They were classed as treasure trove and have been split between us and the British Museum.  The four at the Museum are currently on display upstairs. There is no evidence of an Anglo Saxon Settlement in Watford so these would have likely been lost or buried.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6</a:t>
            </a:fld>
            <a:endParaRPr lang="en-US"/>
          </a:p>
        </p:txBody>
      </p:sp>
    </p:spTree>
    <p:extLst>
      <p:ext uri="{BB962C8B-B14F-4D97-AF65-F5344CB8AC3E}">
        <p14:creationId xmlns:p14="http://schemas.microsoft.com/office/powerpoint/2010/main" val="244178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12</a:t>
            </a:r>
            <a:r>
              <a:rPr lang="en-US" baseline="30000" dirty="0"/>
              <a:t>th</a:t>
            </a:r>
            <a:r>
              <a:rPr lang="en-US" dirty="0"/>
              <a:t> Century a</a:t>
            </a:r>
            <a:r>
              <a:rPr lang="en-US" baseline="0" dirty="0"/>
              <a:t> market was granted to the Abbot of St. Albans as lord of the Manor, which continued until 1928.  The Abbot also arranged for the first church to be built adjacent to the market, St. Mary’s.  Little remains of medieval Watford apart from St Mary’s Church, the earliest domestic buildings to survive are the Bedford Almshouses built in 1580.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7</a:t>
            </a:fld>
            <a:endParaRPr lang="en-US"/>
          </a:p>
        </p:txBody>
      </p:sp>
    </p:spTree>
    <p:extLst>
      <p:ext uri="{BB962C8B-B14F-4D97-AF65-F5344CB8AC3E}">
        <p14:creationId xmlns:p14="http://schemas.microsoft.com/office/powerpoint/2010/main" val="188270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a:t>
            </a:r>
            <a:r>
              <a:rPr lang="en-US" baseline="0" dirty="0"/>
              <a:t> parts of the town have been excavated as can be seen by the map in the image.  There has been some </a:t>
            </a:r>
            <a:r>
              <a:rPr lang="en-US" dirty="0"/>
              <a:t>12</a:t>
            </a:r>
            <a:r>
              <a:rPr lang="en-US" baseline="30000" dirty="0"/>
              <a:t>th</a:t>
            </a:r>
            <a:r>
              <a:rPr lang="en-US" dirty="0"/>
              <a:t> century pottery</a:t>
            </a:r>
            <a:r>
              <a:rPr lang="en-US" baseline="0" dirty="0"/>
              <a:t> found, Hertfordshire courseware as well as some Tudor material. Watford Museum are the repository for all archaeological material found in Watford, this is held in an off-site store behind the Museum.  </a:t>
            </a:r>
            <a:endParaRPr lang="en-US" dirty="0"/>
          </a:p>
        </p:txBody>
      </p:sp>
      <p:sp>
        <p:nvSpPr>
          <p:cNvPr id="4" name="Slide Number Placeholder 3"/>
          <p:cNvSpPr>
            <a:spLocks noGrp="1"/>
          </p:cNvSpPr>
          <p:nvPr>
            <p:ph type="sldNum" sz="quarter" idx="10"/>
          </p:nvPr>
        </p:nvSpPr>
        <p:spPr/>
        <p:txBody>
          <a:bodyPr/>
          <a:lstStyle/>
          <a:p>
            <a:fld id="{351174D6-0FA3-C64A-9260-6B0E194962B5}" type="slidenum">
              <a:rPr lang="en-US" smtClean="0"/>
              <a:t>8</a:t>
            </a:fld>
            <a:endParaRPr lang="en-US"/>
          </a:p>
        </p:txBody>
      </p:sp>
    </p:spTree>
    <p:extLst>
      <p:ext uri="{BB962C8B-B14F-4D97-AF65-F5344CB8AC3E}">
        <p14:creationId xmlns:p14="http://schemas.microsoft.com/office/powerpoint/2010/main" val="224533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a:t>Click to edit Master subtitle style</a:t>
            </a:r>
            <a:endParaRPr kumimoji="0" lang="en-US"/>
          </a:p>
        </p:txBody>
      </p:sp>
      <p:sp>
        <p:nvSpPr>
          <p:cNvPr id="28" name="Date Placeholder 27"/>
          <p:cNvSpPr>
            <a:spLocks noGrp="1"/>
          </p:cNvSpPr>
          <p:nvPr>
            <p:ph type="dt" sz="half" idx="10"/>
          </p:nvPr>
        </p:nvSpPr>
        <p:spPr/>
        <p:txBody>
          <a:bodyPr/>
          <a:lstStyle/>
          <a:p>
            <a:fld id="{8ACDB3CC-F982-40F9-8DD6-BCC9AFBF44BD}" type="datetime1">
              <a:rPr lang="en-US" smtClean="0"/>
              <a:pPr/>
              <a:t>7/28/2021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FEC368-1D7A-4F81-ABF6-AE0E36BAF64C}"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GB"/>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515A92F7-BFE8-704B-9BE2-12DEED434F96}"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8D7C3-F563-E445-99D8-3770F114891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0D8D7C3-F563-E445-99D8-3770F1148912}"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515A92F7-BFE8-704B-9BE2-12DEED434F96}"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GB"/>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GB"/>
              <a:t>Click to edit Master title style</a:t>
            </a:r>
            <a:endParaRPr kumimoji="0" lang="en-US"/>
          </a:p>
        </p:txBody>
      </p:sp>
      <p:sp>
        <p:nvSpPr>
          <p:cNvPr id="4" name="Date Placeholder 3"/>
          <p:cNvSpPr>
            <a:spLocks noGrp="1"/>
          </p:cNvSpPr>
          <p:nvPr>
            <p:ph type="dt" sz="half" idx="10"/>
          </p:nvPr>
        </p:nvSpPr>
        <p:spPr/>
        <p:txBody>
          <a:bodyPr/>
          <a:lstStyle/>
          <a:p>
            <a:fld id="{515A92F7-BFE8-704B-9BE2-12DEED434F96}"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60D8D7C3-F563-E445-99D8-3770F1148912}"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DDAE5B-B07C-441A-8026-C23A427A74DC}" type="datetime1">
              <a:rPr lang="en-US" smtClean="0"/>
              <a:pPr/>
              <a:t>7/28/2021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E8079A4-7AA8-4A4F-87E2-7781EC5097DD}"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GB"/>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GB"/>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515A92F7-BFE8-704B-9BE2-12DEED434F96}"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8D7C3-F563-E445-99D8-3770F1148912}"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7" name="Date Placeholder 6"/>
          <p:cNvSpPr>
            <a:spLocks noGrp="1"/>
          </p:cNvSpPr>
          <p:nvPr>
            <p:ph type="dt" sz="half" idx="10"/>
          </p:nvPr>
        </p:nvSpPr>
        <p:spPr/>
        <p:txBody>
          <a:bodyPr/>
          <a:lstStyle/>
          <a:p>
            <a:fld id="{515A92F7-BFE8-704B-9BE2-12DEED434F96}" type="datetimeFigureOut">
              <a:rPr lang="en-US" smtClean="0"/>
              <a:t>7/28/2021</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60D8D7C3-F563-E445-99D8-3770F1148912}" type="slidenum">
              <a:rPr lang="en-US" smtClean="0"/>
              <a:t>‹#›</a:t>
            </a:fld>
            <a:endParaRPr lang="en-US"/>
          </a:p>
        </p:txBody>
      </p:sp>
      <p:sp>
        <p:nvSpPr>
          <p:cNvPr id="23" name="Title 22"/>
          <p:cNvSpPr>
            <a:spLocks noGrp="1"/>
          </p:cNvSpPr>
          <p:nvPr>
            <p:ph type="title"/>
          </p:nvPr>
        </p:nvSpPr>
        <p:spPr/>
        <p:txBody>
          <a:bodyPr rtlCol="0" anchor="b" anchorCtr="0"/>
          <a:lstStyle/>
          <a:p>
            <a:r>
              <a:rPr kumimoji="0" lang="en-GB"/>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Date Placeholder 2"/>
          <p:cNvSpPr>
            <a:spLocks noGrp="1"/>
          </p:cNvSpPr>
          <p:nvPr>
            <p:ph type="dt" sz="half" idx="10"/>
          </p:nvPr>
        </p:nvSpPr>
        <p:spPr/>
        <p:txBody>
          <a:bodyPr/>
          <a:lstStyle/>
          <a:p>
            <a:fld id="{515A92F7-BFE8-704B-9BE2-12DEED434F96}" type="datetimeFigureOut">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60D8D7C3-F563-E445-99D8-3770F11489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15A92F7-BFE8-704B-9BE2-12DEED434F96}"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0D8D7C3-F563-E445-99D8-3770F11489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GB"/>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GB"/>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E2D2B3B-882E-40F3-A32F-6DD516915044}"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515A92F7-BFE8-704B-9BE2-12DEED434F96}" type="datetimeFigureOut">
              <a:rPr lang="en-US" smtClean="0"/>
              <a:t>7/28/2021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60D8D7C3-F563-E445-99D8-3770F1148912}"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GB"/>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GB"/>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GB"/>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15A92F7-BFE8-704B-9BE2-12DEED434F96}" type="datetimeFigureOut">
              <a:rPr lang="en-US" smtClean="0"/>
              <a:t>7/28/2021</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15A92F7-BFE8-704B-9BE2-12DEED434F96}" type="datetimeFigureOut">
              <a:rPr lang="en-US" smtClean="0"/>
              <a:t>7/28/2021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0D8D7C3-F563-E445-99D8-3770F1148912}"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GB"/>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Tree>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 brief introduction to the town and the Museum’s archaeology collection</a:t>
            </a:r>
          </a:p>
        </p:txBody>
      </p:sp>
      <p:sp>
        <p:nvSpPr>
          <p:cNvPr id="2" name="Title 1"/>
          <p:cNvSpPr>
            <a:spLocks noGrp="1"/>
          </p:cNvSpPr>
          <p:nvPr>
            <p:ph type="ctrTitle"/>
          </p:nvPr>
        </p:nvSpPr>
        <p:spPr/>
        <p:txBody>
          <a:bodyPr/>
          <a:lstStyle/>
          <a:p>
            <a:r>
              <a:rPr lang="en-US" dirty="0"/>
              <a:t>Watford Museum and it’s Archaeology</a:t>
            </a:r>
          </a:p>
        </p:txBody>
      </p:sp>
    </p:spTree>
    <p:extLst>
      <p:ext uri="{BB962C8B-B14F-4D97-AF65-F5344CB8AC3E}">
        <p14:creationId xmlns:p14="http://schemas.microsoft.com/office/powerpoint/2010/main" val="292150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Museum </a:t>
            </a:r>
          </a:p>
        </p:txBody>
      </p:sp>
      <p:pic>
        <p:nvPicPr>
          <p:cNvPr id="9" name="Picture 8" descr="IMG_03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50" y="1637240"/>
            <a:ext cx="3397250" cy="4529667"/>
          </a:xfrm>
          <a:prstGeom prst="rect">
            <a:avLst/>
          </a:prstGeom>
        </p:spPr>
      </p:pic>
    </p:spTree>
    <p:extLst>
      <p:ext uri="{BB962C8B-B14F-4D97-AF65-F5344CB8AC3E}">
        <p14:creationId xmlns:p14="http://schemas.microsoft.com/office/powerpoint/2010/main" val="149668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much here??</a:t>
            </a:r>
          </a:p>
        </p:txBody>
      </p:sp>
      <p:pic>
        <p:nvPicPr>
          <p:cNvPr id="5" name="Content Placeholder 4" descr="SAM_0451.JPG"/>
          <p:cNvPicPr>
            <a:picLocks noGrp="1" noChangeAspect="1"/>
          </p:cNvPicPr>
          <p:nvPr>
            <p:ph sz="quarter" idx="1"/>
          </p:nvPr>
        </p:nvPicPr>
        <p:blipFill>
          <a:blip r:embed="rId3">
            <a:extLst>
              <a:ext uri="{28A0092B-C50C-407E-A947-70E740481C1C}">
                <a14:useLocalDpi xmlns:a14="http://schemas.microsoft.com/office/drawing/2010/main" val="0"/>
              </a:ext>
            </a:extLst>
          </a:blip>
          <a:srcRect t="14159" b="14159"/>
          <a:stretch>
            <a:fillRect/>
          </a:stretch>
        </p:blipFill>
        <p:spPr>
          <a:xfrm>
            <a:off x="301625" y="1654175"/>
            <a:ext cx="8504238" cy="4572000"/>
          </a:xfrm>
        </p:spPr>
      </p:pic>
    </p:spTree>
    <p:extLst>
      <p:ext uri="{BB962C8B-B14F-4D97-AF65-F5344CB8AC3E}">
        <p14:creationId xmlns:p14="http://schemas.microsoft.com/office/powerpoint/2010/main" val="114598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find!</a:t>
            </a:r>
          </a:p>
        </p:txBody>
      </p:sp>
      <p:pic>
        <p:nvPicPr>
          <p:cNvPr id="8" name="Content Placeholder 7" descr="Bronze Age Hoard cropped.JPG"/>
          <p:cNvPicPr>
            <a:picLocks noGrp="1" noChangeAspect="1"/>
          </p:cNvPicPr>
          <p:nvPr>
            <p:ph sz="quarter" idx="1"/>
          </p:nvPr>
        </p:nvPicPr>
        <p:blipFill>
          <a:blip r:embed="rId3">
            <a:extLst>
              <a:ext uri="{28A0092B-C50C-407E-A947-70E740481C1C}">
                <a14:useLocalDpi xmlns:a14="http://schemas.microsoft.com/office/drawing/2010/main" val="0"/>
              </a:ext>
            </a:extLst>
          </a:blip>
          <a:srcRect t="9518" b="9518"/>
          <a:stretch>
            <a:fillRect/>
          </a:stretch>
        </p:blipFill>
        <p:spPr/>
      </p:pic>
    </p:spTree>
    <p:extLst>
      <p:ext uri="{BB962C8B-B14F-4D97-AF65-F5344CB8AC3E}">
        <p14:creationId xmlns:p14="http://schemas.microsoft.com/office/powerpoint/2010/main" val="379240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find!</a:t>
            </a:r>
          </a:p>
        </p:txBody>
      </p:sp>
      <p:pic>
        <p:nvPicPr>
          <p:cNvPr id="4" name="Content Placeholder 3" descr="PC178969.JPG"/>
          <p:cNvPicPr>
            <a:picLocks noGrp="1" noChangeAspect="1"/>
          </p:cNvPicPr>
          <p:nvPr>
            <p:ph sz="quarter" idx="1"/>
          </p:nvPr>
        </p:nvPicPr>
        <p:blipFill>
          <a:blip r:embed="rId3">
            <a:extLst>
              <a:ext uri="{28A0092B-C50C-407E-A947-70E740481C1C}">
                <a14:useLocalDpi xmlns:a14="http://schemas.microsoft.com/office/drawing/2010/main" val="0"/>
              </a:ext>
            </a:extLst>
          </a:blip>
          <a:srcRect t="14159" b="14159"/>
          <a:stretch>
            <a:fillRect/>
          </a:stretch>
        </p:blipFill>
        <p:spPr>
          <a:xfrm>
            <a:off x="301625" y="1685925"/>
            <a:ext cx="8504238" cy="4572000"/>
          </a:xfrm>
        </p:spPr>
      </p:pic>
    </p:spTree>
    <p:extLst>
      <p:ext uri="{BB962C8B-B14F-4D97-AF65-F5344CB8AC3E}">
        <p14:creationId xmlns:p14="http://schemas.microsoft.com/office/powerpoint/2010/main" val="209928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Lost or buried?</a:t>
            </a:r>
          </a:p>
        </p:txBody>
      </p:sp>
      <p:pic>
        <p:nvPicPr>
          <p:cNvPr id="8" name="Picture 7" descr="WM 1709 8.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03475" y="1741527"/>
            <a:ext cx="4295775" cy="4454401"/>
          </a:xfrm>
          <a:prstGeom prst="rect">
            <a:avLst/>
          </a:prstGeom>
        </p:spPr>
      </p:pic>
    </p:spTree>
    <p:extLst>
      <p:ext uri="{BB962C8B-B14F-4D97-AF65-F5344CB8AC3E}">
        <p14:creationId xmlns:p14="http://schemas.microsoft.com/office/powerpoint/2010/main" val="202275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growth of the town</a:t>
            </a:r>
          </a:p>
        </p:txBody>
      </p:sp>
      <p:pic>
        <p:nvPicPr>
          <p:cNvPr id="4" name="Content Placeholder 3" descr="Market Place Watford cropped.jpg"/>
          <p:cNvPicPr>
            <a:picLocks noGrp="1" noChangeAspect="1"/>
          </p:cNvPicPr>
          <p:nvPr>
            <p:ph sz="quarter" idx="1"/>
          </p:nvPr>
        </p:nvPicPr>
        <p:blipFill>
          <a:blip r:embed="rId3">
            <a:extLst>
              <a:ext uri="{28A0092B-C50C-407E-A947-70E740481C1C}">
                <a14:useLocalDpi xmlns:a14="http://schemas.microsoft.com/office/drawing/2010/main" val="0"/>
              </a:ext>
            </a:extLst>
          </a:blip>
          <a:srcRect t="3164" b="3164"/>
          <a:stretch>
            <a:fillRect/>
          </a:stretch>
        </p:blipFill>
        <p:spPr>
          <a:xfrm>
            <a:off x="301752" y="1685798"/>
            <a:ext cx="8503920" cy="4572000"/>
          </a:xfrm>
        </p:spPr>
      </p:pic>
    </p:spTree>
    <p:extLst>
      <p:ext uri="{BB962C8B-B14F-4D97-AF65-F5344CB8AC3E}">
        <p14:creationId xmlns:p14="http://schemas.microsoft.com/office/powerpoint/2010/main" val="383930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archaeology of the town</a:t>
            </a:r>
          </a:p>
        </p:txBody>
      </p:sp>
      <p:pic>
        <p:nvPicPr>
          <p:cNvPr id="6" name="Picture 5" descr="High St dig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24" y="1714428"/>
            <a:ext cx="6270625" cy="4434317"/>
          </a:xfrm>
          <a:prstGeom prst="rect">
            <a:avLst/>
          </a:prstGeom>
        </p:spPr>
      </p:pic>
    </p:spTree>
    <p:extLst>
      <p:ext uri="{BB962C8B-B14F-4D97-AF65-F5344CB8AC3E}">
        <p14:creationId xmlns:p14="http://schemas.microsoft.com/office/powerpoint/2010/main" val="41861840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439</TotalTime>
  <Words>629</Words>
  <Application>Microsoft Office PowerPoint</Application>
  <PresentationFormat>On-screen Show (4:3)</PresentationFormat>
  <Paragraphs>23</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Georgia</vt:lpstr>
      <vt:lpstr>Wingdings</vt:lpstr>
      <vt:lpstr>Wingdings 2</vt:lpstr>
      <vt:lpstr>Civic</vt:lpstr>
      <vt:lpstr>Watford Museum and it’s Archaeology</vt:lpstr>
      <vt:lpstr>The Museum </vt:lpstr>
      <vt:lpstr>Not much here??</vt:lpstr>
      <vt:lpstr>The big find!</vt:lpstr>
      <vt:lpstr>The big find!</vt:lpstr>
      <vt:lpstr>Lost or buried?</vt:lpstr>
      <vt:lpstr>The growth of the town</vt:lpstr>
      <vt:lpstr>The archaeology of the town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Clark</dc:creator>
  <cp:lastModifiedBy>Clare Davies</cp:lastModifiedBy>
  <cp:revision>12</cp:revision>
  <dcterms:created xsi:type="dcterms:W3CDTF">2015-07-03T08:44:25Z</dcterms:created>
  <dcterms:modified xsi:type="dcterms:W3CDTF">2021-07-28T18:26:08Z</dcterms:modified>
</cp:coreProperties>
</file>