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64" r:id="rId2"/>
    <p:sldId id="378" r:id="rId3"/>
    <p:sldId id="379" r:id="rId4"/>
    <p:sldId id="382" r:id="rId5"/>
    <p:sldId id="377" r:id="rId6"/>
    <p:sldId id="380" r:id="rId7"/>
    <p:sldId id="381" r:id="rId8"/>
    <p:sldId id="373" r:id="rId9"/>
    <p:sldId id="383" r:id="rId10"/>
    <p:sldId id="374" r:id="rId11"/>
    <p:sldId id="375" r:id="rId12"/>
    <p:sldId id="384" r:id="rId13"/>
    <p:sldId id="385" r:id="rId14"/>
    <p:sldId id="376" r:id="rId15"/>
    <p:sldId id="387" r:id="rId16"/>
    <p:sldId id="388" r:id="rId17"/>
    <p:sldId id="391" r:id="rId18"/>
    <p:sldId id="386" r:id="rId19"/>
    <p:sldId id="392" r:id="rId20"/>
    <p:sldId id="394" r:id="rId21"/>
    <p:sldId id="389" r:id="rId22"/>
    <p:sldId id="396" r:id="rId23"/>
    <p:sldId id="393" r:id="rId24"/>
    <p:sldId id="345" r:id="rId25"/>
    <p:sldId id="357" r:id="rId26"/>
    <p:sldId id="358" r:id="rId27"/>
    <p:sldId id="362" r:id="rId28"/>
    <p:sldId id="397" r:id="rId29"/>
    <p:sldId id="296" r:id="rId30"/>
  </p:sldIdLst>
  <p:sldSz cx="9144000" cy="6858000" type="screen4x3"/>
  <p:notesSz cx="6797675" cy="9926638"/>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am Hornsby" initials="LH" lastIdx="2" clrIdx="0"/>
  <p:cmAuthor id="1" name="Andrew Cox" initials="AC" lastIdx="1" clrIdx="1">
    <p:extLst>
      <p:ext uri="{19B8F6BF-5375-455C-9EA6-DF929625EA0E}">
        <p15:presenceInfo xmlns:p15="http://schemas.microsoft.com/office/powerpoint/2012/main" userId="S-1-5-21-3932829450-4259061439-2630027748-5652" providerId="AD"/>
      </p:ext>
    </p:extLst>
  </p:cmAuthor>
  <p:cmAuthor id="2" name="Vince Murphy" initials="VM" lastIdx="4" clrIdx="2">
    <p:extLst>
      <p:ext uri="{19B8F6BF-5375-455C-9EA6-DF929625EA0E}">
        <p15:presenceInfo xmlns:p15="http://schemas.microsoft.com/office/powerpoint/2012/main" userId="S-1-5-21-3932829450-4259061439-2630027748-5578" providerId="AD"/>
      </p:ext>
    </p:extLst>
  </p:cmAuthor>
  <p:cmAuthor id="3" name="Naomi Wilson" initials="NW" lastIdx="4" clrIdx="3">
    <p:extLst>
      <p:ext uri="{19B8F6BF-5375-455C-9EA6-DF929625EA0E}">
        <p15:presenceInfo xmlns:p15="http://schemas.microsoft.com/office/powerpoint/2012/main" userId="S-1-5-21-3932829450-4259061439-2630027748-9928" providerId="AD"/>
      </p:ext>
    </p:extLst>
  </p:cmAuthor>
  <p:cmAuthor id="4" name="Kathryn Robson" initials="KR" lastIdx="11" clrIdx="4">
    <p:extLst>
      <p:ext uri="{19B8F6BF-5375-455C-9EA6-DF929625EA0E}">
        <p15:presenceInfo xmlns:p15="http://schemas.microsoft.com/office/powerpoint/2012/main" userId="S-1-5-21-3932829450-4259061439-2630027748-5657" providerId="AD"/>
      </p:ext>
    </p:extLst>
  </p:cmAuthor>
  <p:cmAuthor id="5" name="Kate Harrison" initials="KH" lastIdx="1" clrIdx="5">
    <p:extLst>
      <p:ext uri="{19B8F6BF-5375-455C-9EA6-DF929625EA0E}">
        <p15:presenceInfo xmlns:p15="http://schemas.microsoft.com/office/powerpoint/2012/main" userId="S-1-5-21-3932829450-4259061439-2630027748-9281" providerId="AD"/>
      </p:ext>
    </p:extLst>
  </p:cmAuthor>
  <p:cmAuthor id="6" name="Donna Nolan" initials="DN" lastIdx="17" clrIdx="6">
    <p:extLst>
      <p:ext uri="{19B8F6BF-5375-455C-9EA6-DF929625EA0E}">
        <p15:presenceInfo xmlns:p15="http://schemas.microsoft.com/office/powerpoint/2012/main" userId="S-1-5-21-3932829450-4259061439-2630027748-85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1C34"/>
    <a:srgbClr val="FFFFCC"/>
    <a:srgbClr val="DEA900"/>
    <a:srgbClr val="F6BB00"/>
    <a:srgbClr val="D6A300"/>
    <a:srgbClr val="EEB500"/>
    <a:srgbClr val="EAB200"/>
    <a:srgbClr val="E4FA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61104" autoAdjust="0"/>
  </p:normalViewPr>
  <p:slideViewPr>
    <p:cSldViewPr>
      <p:cViewPr varScale="1">
        <p:scale>
          <a:sx n="73" d="100"/>
          <a:sy n="73" d="100"/>
        </p:scale>
        <p:origin x="126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49" d="100"/>
          <a:sy n="49" d="100"/>
        </p:scale>
        <p:origin x="274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3" tIns="45717" rIns="91433" bIns="45717" rtlCol="0"/>
          <a:lstStyle>
            <a:lvl1pPr algn="l">
              <a:defRPr sz="1200"/>
            </a:lvl1pPr>
          </a:lstStyle>
          <a:p>
            <a:endParaRPr lang="en-GB" dirty="0"/>
          </a:p>
        </p:txBody>
      </p:sp>
      <p:sp>
        <p:nvSpPr>
          <p:cNvPr id="3" name="Date Placeholder 2"/>
          <p:cNvSpPr>
            <a:spLocks noGrp="1"/>
          </p:cNvSpPr>
          <p:nvPr>
            <p:ph type="dt" idx="1"/>
          </p:nvPr>
        </p:nvSpPr>
        <p:spPr>
          <a:xfrm>
            <a:off x="3850444" y="0"/>
            <a:ext cx="2945659" cy="496332"/>
          </a:xfrm>
          <a:prstGeom prst="rect">
            <a:avLst/>
          </a:prstGeom>
        </p:spPr>
        <p:txBody>
          <a:bodyPr vert="horz" lIns="91433" tIns="45717" rIns="91433" bIns="45717" rtlCol="0"/>
          <a:lstStyle>
            <a:lvl1pPr algn="r">
              <a:defRPr sz="1200"/>
            </a:lvl1pPr>
          </a:lstStyle>
          <a:p>
            <a:fld id="{58E23BC0-062B-4038-AAF2-BD22503A04B8}" type="datetimeFigureOut">
              <a:rPr lang="en-GB" smtClean="0"/>
              <a:t>26/10/2022</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3" tIns="45717" rIns="91433" bIns="45717"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3" tIns="45717" rIns="91433"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3"/>
            <a:ext cx="2945659" cy="496332"/>
          </a:xfrm>
          <a:prstGeom prst="rect">
            <a:avLst/>
          </a:prstGeom>
        </p:spPr>
        <p:txBody>
          <a:bodyPr vert="horz" lIns="91433" tIns="45717" rIns="91433" bIns="45717"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33" tIns="45717" rIns="91433" bIns="45717" rtlCol="0" anchor="b"/>
          <a:lstStyle>
            <a:lvl1pPr algn="r">
              <a:defRPr sz="1200"/>
            </a:lvl1pPr>
          </a:lstStyle>
          <a:p>
            <a:fld id="{3C6F5723-76BE-44EE-98E2-F5F7DCFEBF4F}" type="slidenum">
              <a:rPr lang="en-GB" smtClean="0"/>
              <a:t>‹#›</a:t>
            </a:fld>
            <a:endParaRPr lang="en-GB" dirty="0"/>
          </a:p>
        </p:txBody>
      </p:sp>
    </p:spTree>
    <p:extLst>
      <p:ext uri="{BB962C8B-B14F-4D97-AF65-F5344CB8AC3E}">
        <p14:creationId xmlns:p14="http://schemas.microsoft.com/office/powerpoint/2010/main" val="3393538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241C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9" name="Picture 8" descr="WatfordBC_RGB_(reverse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5416" y="5687481"/>
            <a:ext cx="1857024" cy="765855"/>
          </a:xfrm>
          <a:prstGeom prst="rect">
            <a:avLst/>
          </a:prstGeom>
        </p:spPr>
      </p:pic>
      <p:pic>
        <p:nvPicPr>
          <p:cNvPr id="10" name="Picture 9" descr="liketose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2938" y="857250"/>
            <a:ext cx="421481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a:spLocks noGrp="1"/>
          </p:cNvSpPr>
          <p:nvPr>
            <p:ph sz="quarter" idx="10" hasCustomPrompt="1"/>
          </p:nvPr>
        </p:nvSpPr>
        <p:spPr>
          <a:xfrm>
            <a:off x="642938" y="2924943"/>
            <a:ext cx="4360862" cy="648073"/>
          </a:xfrm>
        </p:spPr>
        <p:txBody>
          <a:bodyPr/>
          <a:lstStyle>
            <a:lvl1pPr marL="0" indent="0">
              <a:buNone/>
              <a:defRPr sz="3600" b="1">
                <a:solidFill>
                  <a:schemeClr val="bg1"/>
                </a:solidFill>
              </a:defRPr>
            </a:lvl1pPr>
            <a:lvl2pPr marL="0" indent="0">
              <a:buNone/>
              <a:defRPr sz="3200" b="1">
                <a:solidFill>
                  <a:schemeClr val="bg1"/>
                </a:solidFill>
              </a:defRPr>
            </a:lvl2pPr>
            <a:lvl3pPr marL="0" indent="0">
              <a:spcBef>
                <a:spcPts val="2400"/>
              </a:spcBef>
              <a:buNone/>
              <a:defRPr sz="3200">
                <a:solidFill>
                  <a:schemeClr val="bg1"/>
                </a:solidFill>
              </a:defRPr>
            </a:lvl3pPr>
            <a:lvl4pPr marL="0" indent="0">
              <a:buNone/>
              <a:defRPr sz="2800">
                <a:solidFill>
                  <a:schemeClr val="bg1"/>
                </a:solidFill>
              </a:defRPr>
            </a:lvl4pPr>
          </a:lstStyle>
          <a:p>
            <a:pPr lvl="0"/>
            <a:r>
              <a:rPr lang="en-US" dirty="0"/>
              <a:t>Insert Title</a:t>
            </a:r>
          </a:p>
          <a:p>
            <a:pPr lvl="1"/>
            <a:r>
              <a:rPr lang="en-US" dirty="0"/>
              <a:t>Sub title</a:t>
            </a:r>
          </a:p>
          <a:p>
            <a:pPr lvl="2"/>
            <a:r>
              <a:rPr lang="en-US" dirty="0"/>
              <a:t>Presenter</a:t>
            </a:r>
          </a:p>
          <a:p>
            <a:pPr lvl="3"/>
            <a:r>
              <a:rPr lang="en-US" dirty="0"/>
              <a:t>Date</a:t>
            </a:r>
          </a:p>
          <a:p>
            <a:pPr lvl="0"/>
            <a:endParaRPr lang="en-US" dirty="0"/>
          </a:p>
        </p:txBody>
      </p:sp>
    </p:spTree>
    <p:extLst>
      <p:ext uri="{BB962C8B-B14F-4D97-AF65-F5344CB8AC3E}">
        <p14:creationId xmlns:p14="http://schemas.microsoft.com/office/powerpoint/2010/main" val="1456524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sz="3600" b="1">
                <a:solidFill>
                  <a:srgbClr val="241C34"/>
                </a:solidFill>
                <a:latin typeface="Calibri" pitchFamily="34" charset="0"/>
                <a:ea typeface="BatangChe" pitchFamily="49" charset="-127"/>
              </a:defRPr>
            </a:lvl1pPr>
          </a:lstStyle>
          <a:p>
            <a:r>
              <a:rPr lang="en-US"/>
              <a:t>Click to edit Master title style</a:t>
            </a:r>
            <a:endParaRPr lang="en-GB" dirty="0"/>
          </a:p>
        </p:txBody>
      </p:sp>
      <p:sp>
        <p:nvSpPr>
          <p:cNvPr id="3" name="Content Placeholder 2"/>
          <p:cNvSpPr>
            <a:spLocks noGrp="1"/>
          </p:cNvSpPr>
          <p:nvPr>
            <p:ph idx="1"/>
          </p:nvPr>
        </p:nvSpPr>
        <p:spPr>
          <a:xfrm>
            <a:off x="457200" y="1052736"/>
            <a:ext cx="8229600" cy="5073427"/>
          </a:xfrm>
        </p:spPr>
        <p:txBody>
          <a:bodyPr/>
          <a:lstStyle>
            <a:lvl1pPr>
              <a:defRPr>
                <a:solidFill>
                  <a:srgbClr val="241C34"/>
                </a:solidFill>
                <a:latin typeface="Calibri" pitchFamily="34" charset="0"/>
              </a:defRPr>
            </a:lvl1pPr>
            <a:lvl2pPr>
              <a:defRPr>
                <a:solidFill>
                  <a:srgbClr val="241C34"/>
                </a:solidFill>
                <a:latin typeface="Calibri" pitchFamily="34" charset="0"/>
              </a:defRPr>
            </a:lvl2pPr>
            <a:lvl3pPr>
              <a:defRPr>
                <a:solidFill>
                  <a:srgbClr val="241C34"/>
                </a:solidFill>
                <a:latin typeface="Calibri" pitchFamily="34" charset="0"/>
              </a:defRPr>
            </a:lvl3pPr>
            <a:lvl4pPr>
              <a:defRPr>
                <a:solidFill>
                  <a:srgbClr val="241C34"/>
                </a:solidFill>
                <a:latin typeface="Calibri" pitchFamily="34" charset="0"/>
              </a:defRPr>
            </a:lvl4pPr>
            <a:lvl5pPr>
              <a:defRPr>
                <a:solidFill>
                  <a:srgbClr val="241C34"/>
                </a:solidFill>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467544" y="6356350"/>
            <a:ext cx="2133600" cy="365125"/>
          </a:xfrm>
        </p:spPr>
        <p:txBody>
          <a:bodyPr/>
          <a:lstStyle>
            <a:lvl1pPr algn="l">
              <a:defRPr/>
            </a:lvl1pPr>
          </a:lstStyle>
          <a:p>
            <a:fld id="{47BA335B-F01A-4C1D-9D39-DCE5C51E7083}" type="slidenum">
              <a:rPr lang="en-GB" smtClean="0"/>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2360" y="6276677"/>
            <a:ext cx="1152128" cy="464691"/>
          </a:xfrm>
          <a:prstGeom prst="rect">
            <a:avLst/>
          </a:prstGeom>
        </p:spPr>
      </p:pic>
    </p:spTree>
    <p:extLst>
      <p:ext uri="{BB962C8B-B14F-4D97-AF65-F5344CB8AC3E}">
        <p14:creationId xmlns:p14="http://schemas.microsoft.com/office/powerpoint/2010/main" val="3096584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28800"/>
            <a:ext cx="8229600" cy="778098"/>
          </a:xfr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sz="3600" b="1">
                <a:solidFill>
                  <a:srgbClr val="241C34"/>
                </a:solidFill>
                <a:latin typeface="Calibri" pitchFamily="34" charset="0"/>
                <a:ea typeface="BatangChe" pitchFamily="49" charset="-127"/>
              </a:defRPr>
            </a:lvl1pPr>
          </a:lstStyle>
          <a:p>
            <a:r>
              <a:rPr lang="en-GB" dirty="0"/>
              <a:t>Section heading</a:t>
            </a:r>
          </a:p>
        </p:txBody>
      </p:sp>
      <p:sp>
        <p:nvSpPr>
          <p:cNvPr id="6" name="Slide Number Placeholder 5"/>
          <p:cNvSpPr>
            <a:spLocks noGrp="1"/>
          </p:cNvSpPr>
          <p:nvPr>
            <p:ph type="sldNum" sz="quarter" idx="12"/>
          </p:nvPr>
        </p:nvSpPr>
        <p:spPr>
          <a:xfrm>
            <a:off x="467544" y="6356350"/>
            <a:ext cx="2133600" cy="365125"/>
          </a:xfrm>
        </p:spPr>
        <p:txBody>
          <a:bodyPr/>
          <a:lstStyle>
            <a:lvl1pPr algn="l">
              <a:defRPr/>
            </a:lvl1pPr>
          </a:lstStyle>
          <a:p>
            <a:fld id="{47BA335B-F01A-4C1D-9D39-DCE5C51E7083}" type="slidenum">
              <a:rPr lang="en-GB" smtClean="0"/>
              <a:pPr/>
              <a:t>‹#›</a:t>
            </a:fld>
            <a:endParaRPr lang="en-GB" dirty="0"/>
          </a:p>
        </p:txBody>
      </p:sp>
      <p:sp>
        <p:nvSpPr>
          <p:cNvPr id="8" name="Rectangle 7"/>
          <p:cNvSpPr/>
          <p:nvPr userDrawn="1"/>
        </p:nvSpPr>
        <p:spPr>
          <a:xfrm>
            <a:off x="0" y="4857750"/>
            <a:ext cx="9144000" cy="2000250"/>
          </a:xfrm>
          <a:prstGeom prst="rect">
            <a:avLst/>
          </a:prstGeom>
          <a:solidFill>
            <a:srgbClr val="241C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9" name="Picture 4" descr="Watford_'W'_Exercis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188" y="2633663"/>
            <a:ext cx="3367087" cy="336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WatfordBC_RGB_(reverse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75416" y="5687481"/>
            <a:ext cx="1857024" cy="765855"/>
          </a:xfrm>
          <a:prstGeom prst="rect">
            <a:avLst/>
          </a:prstGeom>
        </p:spPr>
      </p:pic>
    </p:spTree>
    <p:extLst>
      <p:ext uri="{BB962C8B-B14F-4D97-AF65-F5344CB8AC3E}">
        <p14:creationId xmlns:p14="http://schemas.microsoft.com/office/powerpoint/2010/main" val="2114652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2670"/>
            <a:ext cx="8229600" cy="778098"/>
          </a:xfr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sz="3600" b="1">
                <a:solidFill>
                  <a:srgbClr val="241C34"/>
                </a:solidFill>
                <a:latin typeface="Calibri" pitchFamily="34" charset="0"/>
                <a:ea typeface="BatangChe" pitchFamily="49" charset="-127"/>
              </a:defRPr>
            </a:lvl1pPr>
          </a:lstStyle>
          <a:p>
            <a:r>
              <a:rPr lang="en-US"/>
              <a:t>Click to edit Master title style</a:t>
            </a:r>
            <a:endParaRPr lang="en-GB" dirty="0"/>
          </a:p>
        </p:txBody>
      </p:sp>
      <p:sp>
        <p:nvSpPr>
          <p:cNvPr id="3" name="Content Placeholder 2"/>
          <p:cNvSpPr>
            <a:spLocks noGrp="1"/>
          </p:cNvSpPr>
          <p:nvPr>
            <p:ph idx="1"/>
          </p:nvPr>
        </p:nvSpPr>
        <p:spPr>
          <a:xfrm>
            <a:off x="457200" y="1412775"/>
            <a:ext cx="8229600" cy="4032449"/>
          </a:xfrm>
        </p:spPr>
        <p:txBody>
          <a:bodyPr/>
          <a:lstStyle>
            <a:lvl1pPr>
              <a:defRPr>
                <a:solidFill>
                  <a:srgbClr val="241C34"/>
                </a:solidFill>
                <a:latin typeface="Calibri" pitchFamily="34" charset="0"/>
              </a:defRPr>
            </a:lvl1pPr>
            <a:lvl2pPr>
              <a:defRPr>
                <a:solidFill>
                  <a:srgbClr val="241C34"/>
                </a:solidFill>
                <a:latin typeface="Calibri" pitchFamily="34" charset="0"/>
              </a:defRPr>
            </a:lvl2pPr>
            <a:lvl3pPr>
              <a:defRPr>
                <a:solidFill>
                  <a:srgbClr val="241C34"/>
                </a:solidFill>
                <a:latin typeface="Calibri" pitchFamily="34" charset="0"/>
              </a:defRPr>
            </a:lvl3pPr>
            <a:lvl4pPr>
              <a:defRPr>
                <a:solidFill>
                  <a:srgbClr val="241C34"/>
                </a:solidFill>
                <a:latin typeface="Calibri" pitchFamily="34" charset="0"/>
              </a:defRPr>
            </a:lvl4pPr>
            <a:lvl5pPr>
              <a:defRPr>
                <a:solidFill>
                  <a:srgbClr val="241C34"/>
                </a:solidFill>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467544" y="6356350"/>
            <a:ext cx="2133600" cy="365125"/>
          </a:xfrm>
        </p:spPr>
        <p:txBody>
          <a:bodyPr/>
          <a:lstStyle>
            <a:lvl1pPr algn="l">
              <a:defRPr/>
            </a:lvl1pPr>
          </a:lstStyle>
          <a:p>
            <a:fld id="{47BA335B-F01A-4C1D-9D39-DCE5C51E7083}" type="slidenum">
              <a:rPr lang="en-GB" smtClean="0"/>
              <a:pPr/>
              <a:t>‹#›</a:t>
            </a:fld>
            <a:endParaRPr lang="en-GB" dirty="0"/>
          </a:p>
        </p:txBody>
      </p:sp>
      <p:sp>
        <p:nvSpPr>
          <p:cNvPr id="8" name="Rectangle 7"/>
          <p:cNvSpPr/>
          <p:nvPr userDrawn="1"/>
        </p:nvSpPr>
        <p:spPr>
          <a:xfrm>
            <a:off x="0" y="5572125"/>
            <a:ext cx="9144000" cy="1285875"/>
          </a:xfrm>
          <a:prstGeom prst="rect">
            <a:avLst/>
          </a:prstGeom>
          <a:solidFill>
            <a:srgbClr val="241C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9" name="Picture 8" descr="WatfordBC_RGB_(reverse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5416" y="5687481"/>
            <a:ext cx="1857024" cy="765855"/>
          </a:xfrm>
          <a:prstGeom prst="rect">
            <a:avLst/>
          </a:prstGeom>
        </p:spPr>
      </p:pic>
      <p:pic>
        <p:nvPicPr>
          <p:cNvPr id="4" name="Picture 3"/>
          <p:cNvPicPr>
            <a:picLocks noChangeAspect="1"/>
          </p:cNvPicPr>
          <p:nvPr userDrawn="1"/>
        </p:nvPicPr>
        <p:blipFill>
          <a:blip r:embed="rId3"/>
          <a:stretch>
            <a:fillRect/>
          </a:stretch>
        </p:blipFill>
        <p:spPr>
          <a:xfrm>
            <a:off x="323528" y="5670500"/>
            <a:ext cx="1064655" cy="1047130"/>
          </a:xfrm>
          <a:prstGeom prst="rect">
            <a:avLst/>
          </a:prstGeom>
        </p:spPr>
      </p:pic>
    </p:spTree>
    <p:extLst>
      <p:ext uri="{BB962C8B-B14F-4D97-AF65-F5344CB8AC3E}">
        <p14:creationId xmlns:p14="http://schemas.microsoft.com/office/powerpoint/2010/main" val="2462235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7BA335B-F01A-4C1D-9D39-DCE5C51E7083}" type="slidenum">
              <a:rPr lang="en-GB" smtClean="0"/>
              <a:t>‹#›</a:t>
            </a:fld>
            <a:endParaRPr lang="en-GB" dirty="0"/>
          </a:p>
        </p:txBody>
      </p:sp>
    </p:spTree>
    <p:extLst>
      <p:ext uri="{BB962C8B-B14F-4D97-AF65-F5344CB8AC3E}">
        <p14:creationId xmlns:p14="http://schemas.microsoft.com/office/powerpoint/2010/main" val="13496683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BA335B-F01A-4C1D-9D39-DCE5C51E7083}" type="slidenum">
              <a:rPr lang="en-GB" smtClean="0"/>
              <a:t>‹#›</a:t>
            </a:fld>
            <a:endParaRPr lang="en-GB" dirty="0"/>
          </a:p>
        </p:txBody>
      </p:sp>
    </p:spTree>
    <p:extLst>
      <p:ext uri="{BB962C8B-B14F-4D97-AF65-F5344CB8AC3E}">
        <p14:creationId xmlns:p14="http://schemas.microsoft.com/office/powerpoint/2010/main" val="4031714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Conservation areas in Watford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p:txBody>
          <a:bodyPr>
            <a:normAutofit/>
          </a:bodyPr>
          <a:lstStyle/>
          <a:p>
            <a:endParaRPr lang="en-GB" dirty="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89844"/>
            <a:ext cx="7499176" cy="4524315"/>
          </a:xfrm>
          <a:prstGeom prst="rect">
            <a:avLst/>
          </a:prstGeom>
        </p:spPr>
        <p:txBody>
          <a:bodyPr wrap="square">
            <a:spAutoFit/>
          </a:bodyPr>
          <a:lstStyle/>
          <a:p>
            <a:pPr>
              <a:spcAft>
                <a:spcPts val="0"/>
              </a:spcAft>
            </a:pPr>
            <a:r>
              <a:rPr lang="en-GB" dirty="0"/>
              <a:t>Watford Borough has 10 heritage </a:t>
            </a:r>
            <a:r>
              <a:rPr lang="en-GB" dirty="0" smtClean="0"/>
              <a:t>conservation areas  </a:t>
            </a:r>
            <a:r>
              <a:rPr lang="en-GB" dirty="0"/>
              <a:t>These were designated to protect areas of special architectural or historic interest. </a:t>
            </a:r>
            <a:endParaRPr lang="en-GB" dirty="0" smtClean="0"/>
          </a:p>
          <a:p>
            <a:pPr>
              <a:spcAft>
                <a:spcPts val="0"/>
              </a:spcAft>
            </a:pPr>
            <a:endParaRPr lang="en-GB" dirty="0"/>
          </a:p>
          <a:p>
            <a:pPr>
              <a:spcAft>
                <a:spcPts val="0"/>
              </a:spcAft>
            </a:pPr>
            <a:r>
              <a:rPr lang="en-GB" dirty="0" smtClean="0"/>
              <a:t>This year there has been a review of a </a:t>
            </a:r>
            <a:r>
              <a:rPr lang="en-GB" dirty="0"/>
              <a:t>document called the </a:t>
            </a:r>
            <a:r>
              <a:rPr lang="en-GB" dirty="0" smtClean="0"/>
              <a:t>Conservation Areas management plan, </a:t>
            </a:r>
            <a:r>
              <a:rPr lang="en-GB" dirty="0"/>
              <a:t>which was created in 2013. This plan set out Watford Borough Council’s approach for preserving and enhancing conservation </a:t>
            </a:r>
            <a:r>
              <a:rPr lang="en-GB" dirty="0" smtClean="0"/>
              <a:t>areas.</a:t>
            </a:r>
          </a:p>
          <a:p>
            <a:pPr>
              <a:spcAft>
                <a:spcPts val="0"/>
              </a:spcAft>
            </a:pPr>
            <a:endParaRPr lang="en-GB" dirty="0"/>
          </a:p>
          <a:p>
            <a:pPr>
              <a:spcAft>
                <a:spcPts val="0"/>
              </a:spcAft>
            </a:pPr>
            <a:r>
              <a:rPr lang="en-GB" dirty="0" smtClean="0"/>
              <a:t>Much useful information has been gathered and published during this process. It has been collated in the related presentation to support learning about the local area </a:t>
            </a:r>
          </a:p>
          <a:p>
            <a:pPr>
              <a:spcAft>
                <a:spcPts val="0"/>
              </a:spcAft>
            </a:pPr>
            <a:endParaRPr lang="en-GB" dirty="0"/>
          </a:p>
          <a:p>
            <a:pPr>
              <a:spcAft>
                <a:spcPts val="0"/>
              </a:spcAft>
            </a:pPr>
            <a:endParaRPr lang="en-GB" dirty="0" smtClean="0"/>
          </a:p>
          <a:p>
            <a:pPr>
              <a:spcAft>
                <a:spcPts val="0"/>
              </a:spcAft>
            </a:pPr>
            <a:endParaRPr lang="en-GB" i="1" dirty="0">
              <a:latin typeface="Calibri" panose="020F0502020204030204" pitchFamily="34" charset="0"/>
              <a:ea typeface="Calibri" panose="020F0502020204030204" pitchFamily="34" charset="0"/>
            </a:endParaRPr>
          </a:p>
          <a:p>
            <a:pPr>
              <a:spcAft>
                <a:spcPts val="0"/>
              </a:spcAft>
            </a:pPr>
            <a:endParaRPr lang="en-GB" i="1" dirty="0" smtClean="0">
              <a:latin typeface="Calibri" panose="020F0502020204030204" pitchFamily="34" charset="0"/>
              <a:ea typeface="Calibri" panose="020F0502020204030204" pitchFamily="34" charset="0"/>
            </a:endParaRPr>
          </a:p>
          <a:p>
            <a:pPr>
              <a:spcAft>
                <a:spcPts val="0"/>
              </a:spcAft>
            </a:pPr>
            <a:endParaRPr lang="en-GB" i="1" dirty="0">
              <a:latin typeface="Calibri" panose="020F0502020204030204" pitchFamily="34" charset="0"/>
              <a:ea typeface="Calibri" panose="020F0502020204030204" pitchFamily="34" charset="0"/>
            </a:endParaRPr>
          </a:p>
          <a:p>
            <a:pPr>
              <a:spcAft>
                <a:spcPts val="0"/>
              </a:spcAft>
            </a:pPr>
            <a:endParaRPr lang="en-GB" dirty="0">
              <a:latin typeface="Calibri" panose="020F0502020204030204" pitchFamily="34" charset="0"/>
              <a:ea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7336" y="3715192"/>
            <a:ext cx="4105275" cy="1714500"/>
          </a:xfrm>
          <a:prstGeom prst="rect">
            <a:avLst/>
          </a:prstGeom>
        </p:spPr>
      </p:pic>
    </p:spTree>
    <p:extLst>
      <p:ext uri="{BB962C8B-B14F-4D97-AF65-F5344CB8AC3E}">
        <p14:creationId xmlns:p14="http://schemas.microsoft.com/office/powerpoint/2010/main" val="2362755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br>
              <a:rPr lang="en-GB" dirty="0" smtClean="0"/>
            </a:br>
            <a:r>
              <a:rPr lang="en-GB" dirty="0"/>
              <a:t> </a:t>
            </a:r>
            <a:r>
              <a:rPr lang="en-GB" dirty="0" smtClean="0"/>
              <a:t>     </a:t>
            </a:r>
            <a:br>
              <a:rPr lang="en-GB" dirty="0" smtClean="0"/>
            </a:b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a:xfrm>
            <a:off x="457200" y="1"/>
            <a:ext cx="8229600" cy="5445224"/>
          </a:xfrm>
        </p:spPr>
        <p:txBody>
          <a:bodyPr>
            <a:normAutofit/>
          </a:bodyPr>
          <a:lstStyle/>
          <a:p>
            <a:endParaRPr lang="en-GB" dirty="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98065"/>
            <a:ext cx="8229600" cy="1077218"/>
          </a:xfrm>
          <a:prstGeom prst="rect">
            <a:avLst/>
          </a:prstGeom>
        </p:spPr>
        <p:txBody>
          <a:bodyPr wrap="square">
            <a:spAutoFit/>
          </a:bodyPr>
          <a:lstStyle/>
          <a:p>
            <a:pPr algn="ctr"/>
            <a:r>
              <a:rPr lang="en-GB" sz="3200" b="1" dirty="0"/>
              <a:t>Which is </a:t>
            </a:r>
            <a:r>
              <a:rPr lang="en-GB" sz="3200" b="1" dirty="0" smtClean="0"/>
              <a:t>this </a:t>
            </a:r>
            <a:r>
              <a:rPr lang="en-GB" sz="3200" b="1" dirty="0"/>
              <a:t>building </a:t>
            </a:r>
            <a:r>
              <a:rPr lang="en-GB" sz="3200" b="1" dirty="0" smtClean="0"/>
              <a:t> in St Marys conservation area ?    </a:t>
            </a:r>
            <a:r>
              <a:rPr lang="en-GB" dirty="0" smtClean="0"/>
              <a:t>. </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3438" y="2148163"/>
            <a:ext cx="2937123" cy="3288908"/>
          </a:xfrm>
          <a:prstGeom prst="rect">
            <a:avLst/>
          </a:prstGeom>
        </p:spPr>
      </p:pic>
    </p:spTree>
    <p:extLst>
      <p:ext uri="{BB962C8B-B14F-4D97-AF65-F5344CB8AC3E}">
        <p14:creationId xmlns:p14="http://schemas.microsoft.com/office/powerpoint/2010/main" val="980912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br>
              <a:rPr lang="en-GB" dirty="0" smtClean="0"/>
            </a:br>
            <a:r>
              <a:rPr lang="en-GB" dirty="0"/>
              <a:t> </a:t>
            </a:r>
            <a:r>
              <a:rPr lang="en-GB" dirty="0" smtClean="0"/>
              <a:t>     </a:t>
            </a:r>
            <a:br>
              <a:rPr lang="en-GB" dirty="0" smtClean="0"/>
            </a:b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a:xfrm>
            <a:off x="457200" y="1"/>
            <a:ext cx="8229600" cy="5445224"/>
          </a:xfrm>
        </p:spPr>
        <p:txBody>
          <a:bodyPr>
            <a:normAutofit/>
          </a:bodyPr>
          <a:lstStyle/>
          <a:p>
            <a:endParaRPr lang="en-GB" dirty="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98065"/>
            <a:ext cx="8229600" cy="1077218"/>
          </a:xfrm>
          <a:prstGeom prst="rect">
            <a:avLst/>
          </a:prstGeom>
        </p:spPr>
        <p:txBody>
          <a:bodyPr wrap="square">
            <a:spAutoFit/>
          </a:bodyPr>
          <a:lstStyle/>
          <a:p>
            <a:pPr algn="ctr"/>
            <a:r>
              <a:rPr lang="en-GB" sz="3200" b="1" dirty="0"/>
              <a:t>Which is </a:t>
            </a:r>
            <a:r>
              <a:rPr lang="en-GB" sz="3200" b="1" dirty="0" smtClean="0"/>
              <a:t>this </a:t>
            </a:r>
            <a:r>
              <a:rPr lang="en-GB" sz="3200" b="1" dirty="0"/>
              <a:t>building </a:t>
            </a:r>
            <a:r>
              <a:rPr lang="en-GB" sz="3200" b="1" dirty="0" smtClean="0"/>
              <a:t> in St Marys conservation area ?    </a:t>
            </a:r>
            <a:r>
              <a:rPr lang="en-GB" dirty="0" smtClean="0"/>
              <a:t>. </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2132856"/>
            <a:ext cx="2215133" cy="2953511"/>
          </a:xfrm>
          <a:prstGeom prst="rect">
            <a:avLst/>
          </a:prstGeom>
        </p:spPr>
      </p:pic>
    </p:spTree>
    <p:extLst>
      <p:ext uri="{BB962C8B-B14F-4D97-AF65-F5344CB8AC3E}">
        <p14:creationId xmlns:p14="http://schemas.microsoft.com/office/powerpoint/2010/main" val="494557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4042792" cy="5435328"/>
          </a:xfrm>
        </p:spPr>
        <p:txBody>
          <a:bodyPr>
            <a:normAutofit/>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br>
              <a:rPr lang="en-GB" dirty="0" smtClean="0"/>
            </a:br>
            <a:r>
              <a:rPr lang="en-GB" dirty="0"/>
              <a:t> </a:t>
            </a:r>
            <a:r>
              <a:rPr lang="en-GB" dirty="0" smtClean="0"/>
              <a:t>     </a:t>
            </a:r>
            <a:br>
              <a:rPr lang="en-GB" dirty="0" smtClean="0"/>
            </a:b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a:xfrm>
            <a:off x="457200" y="1"/>
            <a:ext cx="8229600" cy="5445224"/>
          </a:xfrm>
        </p:spPr>
        <p:txBody>
          <a:bodyPr>
            <a:normAutofit/>
          </a:bodyPr>
          <a:lstStyle/>
          <a:p>
            <a:endParaRPr lang="en-GB" dirty="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98065"/>
            <a:ext cx="4618856" cy="6032421"/>
          </a:xfrm>
          <a:prstGeom prst="rect">
            <a:avLst/>
          </a:prstGeom>
        </p:spPr>
        <p:txBody>
          <a:bodyPr wrap="square">
            <a:spAutoFit/>
          </a:bodyPr>
          <a:lstStyle/>
          <a:p>
            <a:pPr lvl="0"/>
            <a:r>
              <a:rPr lang="en-GB" sz="2800" b="1" dirty="0" smtClean="0"/>
              <a:t>Did you guess ?</a:t>
            </a:r>
            <a:r>
              <a:rPr lang="en-GB" dirty="0"/>
              <a:t> </a:t>
            </a:r>
            <a:endParaRPr lang="en-GB" dirty="0" smtClean="0"/>
          </a:p>
          <a:p>
            <a:pPr lvl="0"/>
            <a:endParaRPr lang="en-GB" dirty="0" smtClean="0"/>
          </a:p>
          <a:p>
            <a:r>
              <a:rPr lang="en-GB" dirty="0" smtClean="0"/>
              <a:t>It is Fuller </a:t>
            </a:r>
            <a:r>
              <a:rPr lang="en-GB" dirty="0"/>
              <a:t>Free School, Church Street in the St Marys Conservation Area. </a:t>
            </a:r>
            <a:endParaRPr lang="en-GB" dirty="0" smtClean="0"/>
          </a:p>
          <a:p>
            <a:endParaRPr lang="en-GB" dirty="0" smtClean="0"/>
          </a:p>
          <a:p>
            <a:r>
              <a:rPr lang="en-GB" dirty="0" smtClean="0"/>
              <a:t>The school </a:t>
            </a:r>
            <a:r>
              <a:rPr lang="en-GB" dirty="0"/>
              <a:t>was built in 1704 paid for by Mrs. Elizabeth Fuller of Watford Place</a:t>
            </a:r>
            <a:r>
              <a:rPr lang="en-GB" dirty="0" smtClean="0"/>
              <a:t>.</a:t>
            </a:r>
          </a:p>
          <a:p>
            <a:endParaRPr lang="en-GB" dirty="0" smtClean="0"/>
          </a:p>
          <a:p>
            <a:r>
              <a:rPr lang="en-GB" dirty="0" smtClean="0"/>
              <a:t> </a:t>
            </a:r>
            <a:r>
              <a:rPr lang="en-GB" dirty="0"/>
              <a:t>Mrs. Fuller endowed it as a Free School for the teaching of poor children. </a:t>
            </a:r>
            <a:endParaRPr lang="en-GB" dirty="0" smtClean="0"/>
          </a:p>
          <a:p>
            <a:endParaRPr lang="en-GB" dirty="0"/>
          </a:p>
          <a:p>
            <a:r>
              <a:rPr lang="en-GB" dirty="0" smtClean="0"/>
              <a:t>Both </a:t>
            </a:r>
            <a:r>
              <a:rPr lang="en-GB" dirty="0"/>
              <a:t>Watford Grammar School for Boys and Watford Grammar School for Girls have their roots in the establishment of this school</a:t>
            </a:r>
            <a:r>
              <a:rPr lang="en-GB" dirty="0" smtClean="0"/>
              <a:t>.</a:t>
            </a:r>
          </a:p>
          <a:p>
            <a:endParaRPr lang="en-GB" dirty="0" smtClean="0"/>
          </a:p>
          <a:p>
            <a:r>
              <a:rPr lang="en-GB" dirty="0" smtClean="0"/>
              <a:t> It </a:t>
            </a:r>
            <a:r>
              <a:rPr lang="en-GB" dirty="0"/>
              <a:t>is Grade II Listed.</a:t>
            </a:r>
          </a:p>
          <a:p>
            <a:r>
              <a:rPr lang="en-GB" dirty="0"/>
              <a:t> </a:t>
            </a:r>
          </a:p>
          <a:p>
            <a:pPr lvl="0"/>
            <a:endParaRPr lang="en-GB" dirty="0"/>
          </a:p>
          <a:p>
            <a:pPr lvl="0"/>
            <a:r>
              <a:rPr lang="en-GB" sz="2000" dirty="0"/>
              <a:t> </a:t>
            </a:r>
          </a:p>
          <a:p>
            <a:r>
              <a:rPr lang="en-GB" sz="3200" b="1" dirty="0" smtClean="0"/>
              <a:t>    </a:t>
            </a:r>
            <a:r>
              <a:rPr lang="en-GB" dirty="0" smtClean="0"/>
              <a:t>. </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865732"/>
            <a:ext cx="3002948" cy="4003931"/>
          </a:xfrm>
          <a:prstGeom prst="rect">
            <a:avLst/>
          </a:prstGeom>
        </p:spPr>
      </p:pic>
    </p:spTree>
    <p:extLst>
      <p:ext uri="{BB962C8B-B14F-4D97-AF65-F5344CB8AC3E}">
        <p14:creationId xmlns:p14="http://schemas.microsoft.com/office/powerpoint/2010/main" val="520872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br>
              <a:rPr lang="en-GB" dirty="0" smtClean="0"/>
            </a:br>
            <a:r>
              <a:rPr lang="en-GB" dirty="0"/>
              <a:t> </a:t>
            </a:r>
            <a:r>
              <a:rPr lang="en-GB" dirty="0" smtClean="0"/>
              <a:t>     </a:t>
            </a:r>
            <a:br>
              <a:rPr lang="en-GB" dirty="0" smtClean="0"/>
            </a:b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a:xfrm>
            <a:off x="457200" y="1"/>
            <a:ext cx="8229600" cy="5445224"/>
          </a:xfrm>
        </p:spPr>
        <p:txBody>
          <a:bodyPr>
            <a:normAutofit/>
          </a:bodyPr>
          <a:lstStyle/>
          <a:p>
            <a:pPr marL="0" indent="0">
              <a:buNone/>
            </a:pPr>
            <a:endParaRPr lang="en-GB" dirty="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395536" y="225920"/>
            <a:ext cx="8291264" cy="1661993"/>
          </a:xfrm>
          <a:prstGeom prst="rect">
            <a:avLst/>
          </a:prstGeom>
        </p:spPr>
        <p:txBody>
          <a:bodyPr wrap="square">
            <a:spAutoFit/>
          </a:bodyPr>
          <a:lstStyle/>
          <a:p>
            <a:r>
              <a:rPr lang="en-GB" sz="2800" b="1" dirty="0" smtClean="0"/>
              <a:t>This</a:t>
            </a:r>
            <a:r>
              <a:rPr lang="en-GB" sz="2800" b="1" dirty="0"/>
              <a:t> </a:t>
            </a:r>
            <a:r>
              <a:rPr lang="en-GB" sz="2800" b="1" dirty="0" smtClean="0"/>
              <a:t>historical </a:t>
            </a:r>
            <a:r>
              <a:rPr lang="en-GB" sz="2800" b="1" dirty="0"/>
              <a:t>photo </a:t>
            </a:r>
            <a:r>
              <a:rPr lang="en-GB" sz="2800" b="1" dirty="0" smtClean="0"/>
              <a:t>of the Fuller Free school was taken </a:t>
            </a:r>
            <a:r>
              <a:rPr lang="en-GB" sz="2800" b="1" dirty="0"/>
              <a:t>1882, by F Downer and Sons</a:t>
            </a:r>
          </a:p>
          <a:p>
            <a:endParaRPr lang="en-GB" sz="2800" b="1"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1341904"/>
            <a:ext cx="4614837" cy="3748091"/>
          </a:xfrm>
          <a:prstGeom prst="rect">
            <a:avLst/>
          </a:prstGeom>
        </p:spPr>
      </p:pic>
    </p:spTree>
    <p:extLst>
      <p:ext uri="{BB962C8B-B14F-4D97-AF65-F5344CB8AC3E}">
        <p14:creationId xmlns:p14="http://schemas.microsoft.com/office/powerpoint/2010/main" val="3255187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br>
              <a:rPr lang="en-GB" dirty="0" smtClean="0"/>
            </a:br>
            <a:r>
              <a:rPr lang="en-GB" dirty="0"/>
              <a:t> </a:t>
            </a:r>
            <a:r>
              <a:rPr lang="en-GB" dirty="0" smtClean="0"/>
              <a:t>     </a:t>
            </a:r>
            <a:br>
              <a:rPr lang="en-GB" dirty="0" smtClean="0"/>
            </a:b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a:xfrm>
            <a:off x="457200" y="1"/>
            <a:ext cx="8229600" cy="5445224"/>
          </a:xfrm>
        </p:spPr>
        <p:txBody>
          <a:bodyPr>
            <a:normAutofit/>
          </a:bodyPr>
          <a:lstStyle/>
          <a:p>
            <a:endParaRPr lang="en-GB" dirty="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98065"/>
            <a:ext cx="8229600" cy="1077218"/>
          </a:xfrm>
          <a:prstGeom prst="rect">
            <a:avLst/>
          </a:prstGeom>
        </p:spPr>
        <p:txBody>
          <a:bodyPr wrap="square">
            <a:spAutoFit/>
          </a:bodyPr>
          <a:lstStyle/>
          <a:p>
            <a:pPr algn="ctr"/>
            <a:r>
              <a:rPr lang="en-GB" sz="3200" b="1" dirty="0"/>
              <a:t>Which is </a:t>
            </a:r>
            <a:r>
              <a:rPr lang="en-GB" sz="3200" b="1" dirty="0" smtClean="0"/>
              <a:t>this </a:t>
            </a:r>
            <a:r>
              <a:rPr lang="en-GB" sz="3200" b="1" dirty="0"/>
              <a:t>building </a:t>
            </a:r>
            <a:r>
              <a:rPr lang="en-GB" sz="3200" b="1" dirty="0" smtClean="0"/>
              <a:t> in St Marys conservation area ?    </a:t>
            </a:r>
            <a:r>
              <a:rPr lang="en-GB" dirty="0" smtClean="0"/>
              <a:t>. </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1986950"/>
            <a:ext cx="3433564" cy="3301944"/>
          </a:xfrm>
          <a:prstGeom prst="rect">
            <a:avLst/>
          </a:prstGeom>
        </p:spPr>
      </p:pic>
    </p:spTree>
    <p:extLst>
      <p:ext uri="{BB962C8B-B14F-4D97-AF65-F5344CB8AC3E}">
        <p14:creationId xmlns:p14="http://schemas.microsoft.com/office/powerpoint/2010/main" val="719417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4042792" cy="5435328"/>
          </a:xfrm>
        </p:spPr>
        <p:txBody>
          <a:bodyPr>
            <a:normAutofit/>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br>
              <a:rPr lang="en-GB" dirty="0" smtClean="0"/>
            </a:br>
            <a:r>
              <a:rPr lang="en-GB" dirty="0"/>
              <a:t> </a:t>
            </a:r>
            <a:r>
              <a:rPr lang="en-GB" dirty="0" smtClean="0"/>
              <a:t>     </a:t>
            </a:r>
            <a:br>
              <a:rPr lang="en-GB" dirty="0" smtClean="0"/>
            </a:b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a:xfrm>
            <a:off x="457200" y="1"/>
            <a:ext cx="8229600" cy="5445224"/>
          </a:xfrm>
        </p:spPr>
        <p:txBody>
          <a:bodyPr>
            <a:normAutofit/>
          </a:bodyPr>
          <a:lstStyle/>
          <a:p>
            <a:endParaRPr lang="en-GB" dirty="0"/>
          </a:p>
          <a:p>
            <a:pPr marL="0" indent="0">
              <a:buNone/>
            </a:pPr>
            <a:endParaRPr lang="en-GB" dirty="0" smtClean="0"/>
          </a:p>
          <a:p>
            <a:pPr marL="0" indent="0">
              <a:buNone/>
            </a:pPr>
            <a:endParaRPr lang="en-GB" dirty="0" smtClean="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98065"/>
            <a:ext cx="4618856" cy="5478423"/>
          </a:xfrm>
          <a:prstGeom prst="rect">
            <a:avLst/>
          </a:prstGeom>
        </p:spPr>
        <p:txBody>
          <a:bodyPr wrap="square">
            <a:spAutoFit/>
          </a:bodyPr>
          <a:lstStyle/>
          <a:p>
            <a:pPr lvl="0"/>
            <a:r>
              <a:rPr lang="en-GB" sz="2800" b="1" dirty="0" smtClean="0"/>
              <a:t>Did you guess ?</a:t>
            </a:r>
            <a:r>
              <a:rPr lang="en-GB" dirty="0"/>
              <a:t> </a:t>
            </a:r>
            <a:endParaRPr lang="en-GB" dirty="0" smtClean="0"/>
          </a:p>
          <a:p>
            <a:pPr lvl="0"/>
            <a:endParaRPr lang="en-GB" dirty="0" smtClean="0"/>
          </a:p>
          <a:p>
            <a:r>
              <a:rPr lang="en-GB" dirty="0" smtClean="0"/>
              <a:t>It is 106 </a:t>
            </a:r>
            <a:r>
              <a:rPr lang="en-GB" dirty="0"/>
              <a:t>High Street in the St. Mary’s Conservation Area</a:t>
            </a:r>
            <a:r>
              <a:rPr lang="en-GB" dirty="0" smtClean="0"/>
              <a:t>.</a:t>
            </a:r>
          </a:p>
          <a:p>
            <a:r>
              <a:rPr lang="en-GB" dirty="0" smtClean="0"/>
              <a:t> </a:t>
            </a:r>
          </a:p>
          <a:p>
            <a:r>
              <a:rPr lang="en-GB" dirty="0" smtClean="0"/>
              <a:t>This </a:t>
            </a:r>
            <a:r>
              <a:rPr lang="en-GB" dirty="0"/>
              <a:t>shop was built in 1904 along with its neighbour. </a:t>
            </a:r>
            <a:endParaRPr lang="en-GB" dirty="0" smtClean="0"/>
          </a:p>
          <a:p>
            <a:endParaRPr lang="en-GB" dirty="0" smtClean="0"/>
          </a:p>
          <a:p>
            <a:r>
              <a:rPr lang="en-GB" dirty="0" smtClean="0"/>
              <a:t> </a:t>
            </a:r>
            <a:r>
              <a:rPr lang="en-GB" dirty="0"/>
              <a:t>The building used the foundations of a previous building, and so the cellar may be considerably older</a:t>
            </a:r>
            <a:r>
              <a:rPr lang="en-GB" dirty="0" smtClean="0"/>
              <a:t>.</a:t>
            </a:r>
          </a:p>
          <a:p>
            <a:endParaRPr lang="en-GB" dirty="0" smtClean="0"/>
          </a:p>
          <a:p>
            <a:r>
              <a:rPr lang="en-GB" dirty="0" smtClean="0"/>
              <a:t> </a:t>
            </a:r>
            <a:r>
              <a:rPr lang="en-GB" dirty="0"/>
              <a:t>It was designed by local architect Charles </a:t>
            </a:r>
            <a:r>
              <a:rPr lang="en-GB" dirty="0" smtClean="0"/>
              <a:t>Ayres</a:t>
            </a:r>
          </a:p>
          <a:p>
            <a:endParaRPr lang="en-GB" dirty="0" smtClean="0"/>
          </a:p>
          <a:p>
            <a:r>
              <a:rPr lang="en-GB" dirty="0" smtClean="0"/>
              <a:t> It </a:t>
            </a:r>
            <a:r>
              <a:rPr lang="en-GB" dirty="0"/>
              <a:t>is locally listed. </a:t>
            </a:r>
          </a:p>
          <a:p>
            <a:pPr lvl="0"/>
            <a:r>
              <a:rPr lang="en-GB" dirty="0" smtClean="0"/>
              <a:t> </a:t>
            </a:r>
            <a:endParaRPr lang="en-GB" dirty="0"/>
          </a:p>
          <a:p>
            <a:pPr lvl="0"/>
            <a:r>
              <a:rPr lang="en-GB" sz="2000" dirty="0"/>
              <a:t> </a:t>
            </a:r>
          </a:p>
          <a:p>
            <a:r>
              <a:rPr lang="en-GB" sz="3200" b="1" dirty="0" smtClean="0"/>
              <a:t>    </a:t>
            </a:r>
            <a:r>
              <a:rPr lang="en-GB" dirty="0" smtClean="0"/>
              <a:t>. </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764704"/>
            <a:ext cx="3069694" cy="4392488"/>
          </a:xfrm>
          <a:prstGeom prst="rect">
            <a:avLst/>
          </a:prstGeom>
        </p:spPr>
      </p:pic>
    </p:spTree>
    <p:extLst>
      <p:ext uri="{BB962C8B-B14F-4D97-AF65-F5344CB8AC3E}">
        <p14:creationId xmlns:p14="http://schemas.microsoft.com/office/powerpoint/2010/main" val="1887147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br>
              <a:rPr lang="en-GB" dirty="0" smtClean="0"/>
            </a:br>
            <a:r>
              <a:rPr lang="en-GB" dirty="0"/>
              <a:t> </a:t>
            </a:r>
            <a:r>
              <a:rPr lang="en-GB" dirty="0" smtClean="0"/>
              <a:t>     </a:t>
            </a:r>
            <a:br>
              <a:rPr lang="en-GB" dirty="0" smtClean="0"/>
            </a:b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a:xfrm>
            <a:off x="457200" y="1"/>
            <a:ext cx="8229600" cy="5445224"/>
          </a:xfrm>
        </p:spPr>
        <p:txBody>
          <a:bodyPr>
            <a:normAutofit/>
          </a:bodyPr>
          <a:lstStyle/>
          <a:p>
            <a:pPr marL="0" indent="0">
              <a:buNone/>
            </a:pPr>
            <a:endParaRPr lang="en-GB" dirty="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395536" y="225920"/>
            <a:ext cx="8291264" cy="1661993"/>
          </a:xfrm>
          <a:prstGeom prst="rect">
            <a:avLst/>
          </a:prstGeom>
        </p:spPr>
        <p:txBody>
          <a:bodyPr wrap="square">
            <a:spAutoFit/>
          </a:bodyPr>
          <a:lstStyle/>
          <a:p>
            <a:r>
              <a:rPr lang="en-GB" sz="2800" b="1" dirty="0" smtClean="0"/>
              <a:t>This is an older photo of </a:t>
            </a:r>
            <a:r>
              <a:rPr lang="en-GB" sz="2800" b="1" dirty="0"/>
              <a:t>106 High Street in the St. Mary’s Conservation Area</a:t>
            </a:r>
          </a:p>
          <a:p>
            <a:endParaRPr lang="en-GB" sz="2800" b="1" dirty="0"/>
          </a:p>
          <a:p>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1340768"/>
            <a:ext cx="3865612" cy="3865612"/>
          </a:xfrm>
          <a:prstGeom prst="rect">
            <a:avLst/>
          </a:prstGeom>
        </p:spPr>
      </p:pic>
    </p:spTree>
    <p:extLst>
      <p:ext uri="{BB962C8B-B14F-4D97-AF65-F5344CB8AC3E}">
        <p14:creationId xmlns:p14="http://schemas.microsoft.com/office/powerpoint/2010/main" val="1546324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br>
              <a:rPr lang="en-GB" dirty="0" smtClean="0"/>
            </a:br>
            <a:r>
              <a:rPr lang="en-GB" dirty="0"/>
              <a:t> </a:t>
            </a:r>
            <a:r>
              <a:rPr lang="en-GB" dirty="0" smtClean="0"/>
              <a:t>     </a:t>
            </a:r>
            <a:br>
              <a:rPr lang="en-GB" dirty="0" smtClean="0"/>
            </a:b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a:xfrm>
            <a:off x="457200" y="1"/>
            <a:ext cx="8229600" cy="5445224"/>
          </a:xfrm>
        </p:spPr>
        <p:txBody>
          <a:bodyPr>
            <a:normAutofit/>
          </a:bodyPr>
          <a:lstStyle/>
          <a:p>
            <a:endParaRPr lang="en-GB" dirty="0"/>
          </a:p>
          <a:p>
            <a:pPr marL="0" indent="0" algn="ctr">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98065"/>
            <a:ext cx="8229600" cy="1077218"/>
          </a:xfrm>
          <a:prstGeom prst="rect">
            <a:avLst/>
          </a:prstGeom>
        </p:spPr>
        <p:txBody>
          <a:bodyPr wrap="square">
            <a:spAutoFit/>
          </a:bodyPr>
          <a:lstStyle/>
          <a:p>
            <a:pPr algn="ctr"/>
            <a:r>
              <a:rPr lang="en-GB" sz="3200" b="1" dirty="0"/>
              <a:t>Which is </a:t>
            </a:r>
            <a:r>
              <a:rPr lang="en-GB" sz="3200" b="1" dirty="0" smtClean="0"/>
              <a:t>building in the Civic core conservation area ?    </a:t>
            </a:r>
            <a:r>
              <a:rPr lang="en-GB" dirty="0" smtClean="0"/>
              <a:t>. </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883" y="2315079"/>
            <a:ext cx="2472308" cy="2943224"/>
          </a:xfrm>
          <a:prstGeom prst="rect">
            <a:avLst/>
          </a:prstGeom>
        </p:spPr>
      </p:pic>
    </p:spTree>
    <p:extLst>
      <p:ext uri="{BB962C8B-B14F-4D97-AF65-F5344CB8AC3E}">
        <p14:creationId xmlns:p14="http://schemas.microsoft.com/office/powerpoint/2010/main" val="1759711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br>
              <a:rPr lang="en-GB" dirty="0" smtClean="0"/>
            </a:br>
            <a:r>
              <a:rPr lang="en-GB" dirty="0"/>
              <a:t> </a:t>
            </a:r>
            <a:r>
              <a:rPr lang="en-GB" dirty="0" smtClean="0"/>
              <a:t>     </a:t>
            </a:r>
            <a:br>
              <a:rPr lang="en-GB" dirty="0" smtClean="0"/>
            </a:b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a:xfrm>
            <a:off x="457200" y="1"/>
            <a:ext cx="8229600" cy="5445224"/>
          </a:xfrm>
        </p:spPr>
        <p:txBody>
          <a:bodyPr>
            <a:normAutofit/>
          </a:bodyPr>
          <a:lstStyle/>
          <a:p>
            <a:endParaRPr lang="en-GB" dirty="0"/>
          </a:p>
          <a:p>
            <a:pPr marL="0" indent="0" algn="ctr">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98065"/>
            <a:ext cx="8229600" cy="1077218"/>
          </a:xfrm>
          <a:prstGeom prst="rect">
            <a:avLst/>
          </a:prstGeom>
        </p:spPr>
        <p:txBody>
          <a:bodyPr wrap="square">
            <a:spAutoFit/>
          </a:bodyPr>
          <a:lstStyle/>
          <a:p>
            <a:pPr algn="ctr"/>
            <a:r>
              <a:rPr lang="en-GB" sz="3200" b="1" dirty="0"/>
              <a:t>Which is </a:t>
            </a:r>
            <a:r>
              <a:rPr lang="en-GB" sz="3200" b="1" dirty="0" smtClean="0"/>
              <a:t>building  in the Civic core conservation area ?    </a:t>
            </a:r>
            <a:r>
              <a:rPr lang="en-GB" dirty="0" smtClean="0"/>
              <a:t>. </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483" y="2012913"/>
            <a:ext cx="2223033" cy="3017692"/>
          </a:xfrm>
          <a:prstGeom prst="rect">
            <a:avLst/>
          </a:prstGeom>
        </p:spPr>
      </p:pic>
    </p:spTree>
    <p:extLst>
      <p:ext uri="{BB962C8B-B14F-4D97-AF65-F5344CB8AC3E}">
        <p14:creationId xmlns:p14="http://schemas.microsoft.com/office/powerpoint/2010/main" val="2779083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4042792" cy="5435328"/>
          </a:xfrm>
        </p:spPr>
        <p:txBody>
          <a:bodyPr>
            <a:normAutofit/>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br>
              <a:rPr lang="en-GB" dirty="0" smtClean="0"/>
            </a:br>
            <a:r>
              <a:rPr lang="en-GB" dirty="0"/>
              <a:t> </a:t>
            </a:r>
            <a:r>
              <a:rPr lang="en-GB" dirty="0" smtClean="0"/>
              <a:t>     </a:t>
            </a:r>
            <a:br>
              <a:rPr lang="en-GB" dirty="0" smtClean="0"/>
            </a:b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a:xfrm>
            <a:off x="457200" y="1"/>
            <a:ext cx="8229600" cy="5445224"/>
          </a:xfrm>
        </p:spPr>
        <p:txBody>
          <a:bodyPr>
            <a:normAutofit/>
          </a:bodyPr>
          <a:lstStyle/>
          <a:p>
            <a:endParaRPr lang="en-GB" dirty="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98065"/>
            <a:ext cx="4402832" cy="5478423"/>
          </a:xfrm>
          <a:prstGeom prst="rect">
            <a:avLst/>
          </a:prstGeom>
        </p:spPr>
        <p:txBody>
          <a:bodyPr wrap="square">
            <a:spAutoFit/>
          </a:bodyPr>
          <a:lstStyle/>
          <a:p>
            <a:pPr lvl="0"/>
            <a:r>
              <a:rPr lang="en-GB" sz="2800" b="1" dirty="0" smtClean="0"/>
              <a:t>Did you guess ?</a:t>
            </a:r>
            <a:r>
              <a:rPr lang="en-GB" dirty="0"/>
              <a:t> </a:t>
            </a:r>
            <a:endParaRPr lang="en-GB" dirty="0" smtClean="0"/>
          </a:p>
          <a:p>
            <a:pPr lvl="0"/>
            <a:endParaRPr lang="en-GB" dirty="0" smtClean="0"/>
          </a:p>
          <a:p>
            <a:pPr lvl="0"/>
            <a:r>
              <a:rPr lang="en-GB" dirty="0" smtClean="0"/>
              <a:t>This is 135 </a:t>
            </a:r>
            <a:r>
              <a:rPr lang="en-GB" dirty="0"/>
              <a:t>The Parade in the Civic Core Conservation Area. </a:t>
            </a:r>
            <a:endParaRPr lang="en-GB" dirty="0" smtClean="0"/>
          </a:p>
          <a:p>
            <a:pPr lvl="0"/>
            <a:endParaRPr lang="en-GB" dirty="0" smtClean="0"/>
          </a:p>
          <a:p>
            <a:pPr lvl="0"/>
            <a:r>
              <a:rPr lang="en-GB" dirty="0" smtClean="0"/>
              <a:t>This </a:t>
            </a:r>
            <a:r>
              <a:rPr lang="en-GB" dirty="0"/>
              <a:t>building was designed in 1938 by the Watford Borough Engineer W.W. Newman. </a:t>
            </a:r>
            <a:endParaRPr lang="en-GB" dirty="0" smtClean="0"/>
          </a:p>
          <a:p>
            <a:pPr lvl="0"/>
            <a:endParaRPr lang="en-GB" dirty="0"/>
          </a:p>
          <a:p>
            <a:pPr lvl="0"/>
            <a:r>
              <a:rPr lang="en-GB" dirty="0" smtClean="0"/>
              <a:t>It </a:t>
            </a:r>
            <a:r>
              <a:rPr lang="en-GB" dirty="0"/>
              <a:t>was </a:t>
            </a:r>
            <a:r>
              <a:rPr lang="en-GB" dirty="0" smtClean="0"/>
              <a:t>built </a:t>
            </a:r>
            <a:r>
              <a:rPr lang="en-GB" dirty="0"/>
              <a:t>as the central offices and showroom for the municipal electricity supplier</a:t>
            </a:r>
            <a:r>
              <a:rPr lang="en-GB" dirty="0" smtClean="0"/>
              <a:t>.</a:t>
            </a:r>
          </a:p>
          <a:p>
            <a:pPr lvl="0"/>
            <a:r>
              <a:rPr lang="en-GB" dirty="0" smtClean="0"/>
              <a:t> </a:t>
            </a:r>
            <a:r>
              <a:rPr lang="en-GB" dirty="0"/>
              <a:t>It was built using modern construction methods including fours storey steel frame with brick exterior walls. </a:t>
            </a:r>
            <a:endParaRPr lang="en-GB" dirty="0" smtClean="0"/>
          </a:p>
          <a:p>
            <a:pPr lvl="0"/>
            <a:endParaRPr lang="en-GB" dirty="0"/>
          </a:p>
          <a:p>
            <a:pPr lvl="0"/>
            <a:r>
              <a:rPr lang="en-GB" dirty="0" smtClean="0"/>
              <a:t>The </a:t>
            </a:r>
            <a:r>
              <a:rPr lang="en-GB" dirty="0"/>
              <a:t>building is locally listed.</a:t>
            </a:r>
            <a:r>
              <a:rPr lang="en-GB" dirty="0" smtClean="0"/>
              <a:t> </a:t>
            </a:r>
            <a:endParaRPr lang="en-GB" dirty="0"/>
          </a:p>
          <a:p>
            <a:pPr lvl="0"/>
            <a:r>
              <a:rPr lang="en-GB" sz="2000" dirty="0"/>
              <a:t> </a:t>
            </a:r>
          </a:p>
          <a:p>
            <a:r>
              <a:rPr lang="en-GB" sz="3200" b="1" dirty="0" smtClean="0"/>
              <a:t>    </a:t>
            </a:r>
            <a:r>
              <a:rPr lang="en-GB" dirty="0" smtClean="0"/>
              <a:t>. </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7514" y="870726"/>
            <a:ext cx="3109286" cy="4145715"/>
          </a:xfrm>
          <a:prstGeom prst="rect">
            <a:avLst/>
          </a:prstGeom>
        </p:spPr>
      </p:pic>
    </p:spTree>
    <p:extLst>
      <p:ext uri="{BB962C8B-B14F-4D97-AF65-F5344CB8AC3E}">
        <p14:creationId xmlns:p14="http://schemas.microsoft.com/office/powerpoint/2010/main" val="2692779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br>
              <a:rPr lang="en-GB" dirty="0" smtClean="0"/>
            </a:br>
            <a:r>
              <a:rPr lang="en-GB" dirty="0"/>
              <a:t> </a:t>
            </a:r>
            <a:r>
              <a:rPr lang="en-GB" dirty="0" smtClean="0"/>
              <a:t>     </a:t>
            </a:r>
            <a:br>
              <a:rPr lang="en-GB" dirty="0" smtClean="0"/>
            </a:b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a:xfrm>
            <a:off x="457200" y="1"/>
            <a:ext cx="8229600" cy="5445224"/>
          </a:xfrm>
        </p:spPr>
        <p:txBody>
          <a:bodyPr>
            <a:normAutofit/>
          </a:bodyPr>
          <a:lstStyle/>
          <a:p>
            <a:endParaRPr lang="en-GB" dirty="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98065"/>
            <a:ext cx="8229600" cy="1077218"/>
          </a:xfrm>
          <a:prstGeom prst="rect">
            <a:avLst/>
          </a:prstGeom>
        </p:spPr>
        <p:txBody>
          <a:bodyPr wrap="square">
            <a:spAutoFit/>
          </a:bodyPr>
          <a:lstStyle/>
          <a:p>
            <a:pPr algn="ctr"/>
            <a:r>
              <a:rPr lang="en-GB" sz="3200" b="1" dirty="0" smtClean="0"/>
              <a:t>Which is this building in the </a:t>
            </a:r>
            <a:r>
              <a:rPr lang="en-GB" sz="3200" b="1" dirty="0"/>
              <a:t>King Street conservation area </a:t>
            </a:r>
            <a:r>
              <a:rPr lang="en-GB" sz="3200" b="1" dirty="0" smtClean="0"/>
              <a:t>?</a:t>
            </a:r>
            <a:endParaRPr lang="en-GB"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2012913"/>
            <a:ext cx="2761718" cy="3192737"/>
          </a:xfrm>
          <a:prstGeom prst="rect">
            <a:avLst/>
          </a:prstGeom>
        </p:spPr>
      </p:pic>
    </p:spTree>
    <p:extLst>
      <p:ext uri="{BB962C8B-B14F-4D97-AF65-F5344CB8AC3E}">
        <p14:creationId xmlns:p14="http://schemas.microsoft.com/office/powerpoint/2010/main" val="4011973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br>
              <a:rPr lang="en-GB" dirty="0" smtClean="0"/>
            </a:br>
            <a:r>
              <a:rPr lang="en-GB" dirty="0"/>
              <a:t> </a:t>
            </a:r>
            <a:r>
              <a:rPr lang="en-GB" dirty="0" smtClean="0"/>
              <a:t>     </a:t>
            </a:r>
            <a:br>
              <a:rPr lang="en-GB" dirty="0" smtClean="0"/>
            </a:b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a:xfrm>
            <a:off x="457200" y="1"/>
            <a:ext cx="8229600" cy="5445224"/>
          </a:xfrm>
        </p:spPr>
        <p:txBody>
          <a:bodyPr>
            <a:normAutofit/>
          </a:bodyPr>
          <a:lstStyle/>
          <a:p>
            <a:pPr marL="0" indent="0">
              <a:buNone/>
            </a:pPr>
            <a:endParaRPr lang="en-GB" dirty="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395536" y="225920"/>
            <a:ext cx="8291264" cy="1661993"/>
          </a:xfrm>
          <a:prstGeom prst="rect">
            <a:avLst/>
          </a:prstGeom>
        </p:spPr>
        <p:txBody>
          <a:bodyPr wrap="square">
            <a:spAutoFit/>
          </a:bodyPr>
          <a:lstStyle/>
          <a:p>
            <a:r>
              <a:rPr lang="en-GB" sz="2800" b="1" dirty="0" smtClean="0"/>
              <a:t>This is an historical photo from the 1940s of 135 </a:t>
            </a:r>
            <a:r>
              <a:rPr lang="en-GB" sz="2800" b="1" dirty="0"/>
              <a:t>The Parade in the Civic Core Conservation Area. </a:t>
            </a:r>
          </a:p>
          <a:p>
            <a:endParaRPr lang="en-GB" sz="2800" b="1"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1326028"/>
            <a:ext cx="3294682" cy="3876096"/>
          </a:xfrm>
          <a:prstGeom prst="rect">
            <a:avLst/>
          </a:prstGeom>
        </p:spPr>
      </p:pic>
    </p:spTree>
    <p:extLst>
      <p:ext uri="{BB962C8B-B14F-4D97-AF65-F5344CB8AC3E}">
        <p14:creationId xmlns:p14="http://schemas.microsoft.com/office/powerpoint/2010/main" val="1240588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br>
              <a:rPr lang="en-GB" dirty="0" smtClean="0"/>
            </a:br>
            <a:r>
              <a:rPr lang="en-GB" dirty="0"/>
              <a:t> </a:t>
            </a:r>
            <a:r>
              <a:rPr lang="en-GB" dirty="0" smtClean="0"/>
              <a:t>     </a:t>
            </a:r>
            <a:br>
              <a:rPr lang="en-GB" dirty="0" smtClean="0"/>
            </a:b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a:xfrm>
            <a:off x="457200" y="1"/>
            <a:ext cx="8229600" cy="5445224"/>
          </a:xfrm>
        </p:spPr>
        <p:txBody>
          <a:bodyPr>
            <a:normAutofit/>
          </a:bodyPr>
          <a:lstStyle/>
          <a:p>
            <a:endParaRPr lang="en-GB" dirty="0"/>
          </a:p>
          <a:p>
            <a:pPr marL="0" indent="0" algn="ctr">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98065"/>
            <a:ext cx="8229600" cy="1569660"/>
          </a:xfrm>
          <a:prstGeom prst="rect">
            <a:avLst/>
          </a:prstGeom>
        </p:spPr>
        <p:txBody>
          <a:bodyPr wrap="square">
            <a:spAutoFit/>
          </a:bodyPr>
          <a:lstStyle/>
          <a:p>
            <a:pPr algn="ctr"/>
            <a:r>
              <a:rPr lang="en-GB" sz="3200" b="1" dirty="0"/>
              <a:t>Which is </a:t>
            </a:r>
            <a:r>
              <a:rPr lang="en-GB" sz="3200" b="1" dirty="0" smtClean="0"/>
              <a:t>this </a:t>
            </a:r>
            <a:r>
              <a:rPr lang="en-GB" sz="3200" b="1" dirty="0"/>
              <a:t>building </a:t>
            </a:r>
            <a:r>
              <a:rPr lang="en-GB" sz="3200" b="1" dirty="0" smtClean="0"/>
              <a:t> in the </a:t>
            </a:r>
            <a:r>
              <a:rPr lang="en-GB" sz="3200" b="1" dirty="0" err="1" smtClean="0"/>
              <a:t>Estcourt</a:t>
            </a:r>
            <a:r>
              <a:rPr lang="en-GB" sz="3200" b="1" dirty="0" smtClean="0"/>
              <a:t> conservation area ?</a:t>
            </a:r>
          </a:p>
          <a:p>
            <a:pPr algn="ctr"/>
            <a:r>
              <a:rPr lang="en-GB" sz="3200" b="1" dirty="0" smtClean="0"/>
              <a:t>    </a:t>
            </a:r>
            <a:r>
              <a:rPr lang="en-GB" dirty="0" smtClean="0"/>
              <a:t>. </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470" y="2045246"/>
            <a:ext cx="2215133" cy="2953511"/>
          </a:xfrm>
          <a:prstGeom prst="rect">
            <a:avLst/>
          </a:prstGeom>
        </p:spPr>
      </p:pic>
    </p:spTree>
    <p:extLst>
      <p:ext uri="{BB962C8B-B14F-4D97-AF65-F5344CB8AC3E}">
        <p14:creationId xmlns:p14="http://schemas.microsoft.com/office/powerpoint/2010/main" val="3788355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br>
              <a:rPr lang="en-GB" dirty="0" smtClean="0"/>
            </a:br>
            <a:r>
              <a:rPr lang="en-GB" dirty="0"/>
              <a:t> </a:t>
            </a:r>
            <a:r>
              <a:rPr lang="en-GB" dirty="0" smtClean="0"/>
              <a:t>     </a:t>
            </a:r>
            <a:br>
              <a:rPr lang="en-GB" dirty="0" smtClean="0"/>
            </a:b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a:xfrm>
            <a:off x="457200" y="1"/>
            <a:ext cx="8229600" cy="5445224"/>
          </a:xfrm>
        </p:spPr>
        <p:txBody>
          <a:bodyPr>
            <a:normAutofit/>
          </a:bodyPr>
          <a:lstStyle/>
          <a:p>
            <a:endParaRPr lang="en-GB" dirty="0"/>
          </a:p>
          <a:p>
            <a:pPr marL="0" indent="0" algn="ctr">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98065"/>
            <a:ext cx="8229600" cy="1569660"/>
          </a:xfrm>
          <a:prstGeom prst="rect">
            <a:avLst/>
          </a:prstGeom>
        </p:spPr>
        <p:txBody>
          <a:bodyPr wrap="square">
            <a:spAutoFit/>
          </a:bodyPr>
          <a:lstStyle/>
          <a:p>
            <a:pPr algn="ctr"/>
            <a:r>
              <a:rPr lang="en-GB" sz="3200" b="1" dirty="0"/>
              <a:t>Which is </a:t>
            </a:r>
            <a:r>
              <a:rPr lang="en-GB" sz="3200" b="1" dirty="0" smtClean="0"/>
              <a:t>this </a:t>
            </a:r>
            <a:r>
              <a:rPr lang="en-GB" sz="3200" b="1" dirty="0"/>
              <a:t>building </a:t>
            </a:r>
            <a:r>
              <a:rPr lang="en-GB" sz="3200" b="1" dirty="0" smtClean="0"/>
              <a:t> in the </a:t>
            </a:r>
            <a:r>
              <a:rPr lang="en-GB" sz="3200" b="1" dirty="0" err="1" smtClean="0"/>
              <a:t>Estcourt</a:t>
            </a:r>
            <a:r>
              <a:rPr lang="en-GB" sz="3200" b="1" dirty="0" smtClean="0"/>
              <a:t> conservation area ?</a:t>
            </a:r>
          </a:p>
          <a:p>
            <a:pPr algn="ctr"/>
            <a:r>
              <a:rPr lang="en-GB" sz="3200" b="1" dirty="0" smtClean="0"/>
              <a:t>    </a:t>
            </a:r>
            <a:r>
              <a:rPr lang="en-GB" dirty="0" smtClean="0"/>
              <a:t>. </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2276872"/>
            <a:ext cx="2071992" cy="2762656"/>
          </a:xfrm>
          <a:prstGeom prst="rect">
            <a:avLst/>
          </a:prstGeom>
        </p:spPr>
      </p:pic>
    </p:spTree>
    <p:extLst>
      <p:ext uri="{BB962C8B-B14F-4D97-AF65-F5344CB8AC3E}">
        <p14:creationId xmlns:p14="http://schemas.microsoft.com/office/powerpoint/2010/main" val="6842804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4042792" cy="5435328"/>
          </a:xfrm>
        </p:spPr>
        <p:txBody>
          <a:bodyPr>
            <a:normAutofit/>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br>
              <a:rPr lang="en-GB" dirty="0" smtClean="0"/>
            </a:br>
            <a:r>
              <a:rPr lang="en-GB" dirty="0"/>
              <a:t> </a:t>
            </a:r>
            <a:r>
              <a:rPr lang="en-GB" dirty="0" smtClean="0"/>
              <a:t>     </a:t>
            </a:r>
            <a:br>
              <a:rPr lang="en-GB" dirty="0" smtClean="0"/>
            </a:b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a:xfrm>
            <a:off x="457200" y="1"/>
            <a:ext cx="3106688" cy="5445224"/>
          </a:xfrm>
        </p:spPr>
        <p:txBody>
          <a:bodyPr>
            <a:normAutofit/>
          </a:bodyPr>
          <a:lstStyle/>
          <a:p>
            <a:endParaRPr lang="en-GB" dirty="0"/>
          </a:p>
          <a:p>
            <a:pPr marL="0" indent="0">
              <a:buNone/>
            </a:pPr>
            <a:endParaRPr lang="en-GB" dirty="0" smtClean="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98065"/>
            <a:ext cx="3682752" cy="6463308"/>
          </a:xfrm>
          <a:prstGeom prst="rect">
            <a:avLst/>
          </a:prstGeom>
        </p:spPr>
        <p:txBody>
          <a:bodyPr wrap="square">
            <a:spAutoFit/>
          </a:bodyPr>
          <a:lstStyle/>
          <a:p>
            <a:pPr lvl="0"/>
            <a:r>
              <a:rPr lang="en-GB" sz="2800" b="1" dirty="0" smtClean="0"/>
              <a:t>Did you guess ?</a:t>
            </a:r>
            <a:r>
              <a:rPr lang="en-GB" dirty="0"/>
              <a:t> </a:t>
            </a:r>
          </a:p>
          <a:p>
            <a:pPr lvl="0"/>
            <a:endParaRPr lang="en-GB" dirty="0" smtClean="0"/>
          </a:p>
          <a:p>
            <a:pPr lvl="0"/>
            <a:r>
              <a:rPr lang="en-GB" dirty="0" smtClean="0"/>
              <a:t>This building is  </a:t>
            </a:r>
            <a:r>
              <a:rPr lang="en-GB" dirty="0"/>
              <a:t>69 Queens Road in the </a:t>
            </a:r>
            <a:r>
              <a:rPr lang="en-GB" dirty="0" err="1"/>
              <a:t>Estcourt</a:t>
            </a:r>
            <a:r>
              <a:rPr lang="en-GB" dirty="0"/>
              <a:t> Conservation </a:t>
            </a:r>
            <a:r>
              <a:rPr lang="en-GB" dirty="0" smtClean="0"/>
              <a:t>Area</a:t>
            </a:r>
          </a:p>
          <a:p>
            <a:pPr lvl="0"/>
            <a:r>
              <a:rPr lang="en-GB" dirty="0" smtClean="0"/>
              <a:t>. </a:t>
            </a:r>
          </a:p>
          <a:p>
            <a:pPr lvl="0"/>
            <a:r>
              <a:rPr lang="en-GB" dirty="0" smtClean="0"/>
              <a:t>This </a:t>
            </a:r>
            <a:r>
              <a:rPr lang="en-GB" dirty="0"/>
              <a:t>chapel was built for the strict Baptists between 1884-1885 and was known as Mount Zion Baptist </a:t>
            </a:r>
            <a:r>
              <a:rPr lang="en-GB" dirty="0" smtClean="0"/>
              <a:t>Church</a:t>
            </a:r>
          </a:p>
          <a:p>
            <a:pPr lvl="0"/>
            <a:endParaRPr lang="en-GB" dirty="0"/>
          </a:p>
          <a:p>
            <a:pPr lvl="0"/>
            <a:r>
              <a:rPr lang="en-GB" dirty="0" smtClean="0"/>
              <a:t>Charles </a:t>
            </a:r>
            <a:r>
              <a:rPr lang="en-GB" dirty="0"/>
              <a:t>R. Lovejoy was its architect</a:t>
            </a:r>
            <a:r>
              <a:rPr lang="en-GB" dirty="0" smtClean="0"/>
              <a:t>.</a:t>
            </a:r>
          </a:p>
          <a:p>
            <a:pPr lvl="0"/>
            <a:endParaRPr lang="en-GB" dirty="0" smtClean="0"/>
          </a:p>
          <a:p>
            <a:pPr lvl="0"/>
            <a:r>
              <a:rPr lang="en-GB" dirty="0" smtClean="0"/>
              <a:t>The </a:t>
            </a:r>
            <a:r>
              <a:rPr lang="en-GB" dirty="0"/>
              <a:t>chapel was converted to a hostel during the 1990s. </a:t>
            </a:r>
            <a:endParaRPr lang="en-GB" dirty="0" smtClean="0"/>
          </a:p>
          <a:p>
            <a:pPr lvl="0"/>
            <a:endParaRPr lang="en-GB" dirty="0"/>
          </a:p>
          <a:p>
            <a:pPr lvl="0"/>
            <a:r>
              <a:rPr lang="en-GB" dirty="0" smtClean="0"/>
              <a:t>It </a:t>
            </a:r>
            <a:r>
              <a:rPr lang="en-GB" dirty="0"/>
              <a:t>is </a:t>
            </a:r>
            <a:r>
              <a:rPr lang="en-GB" dirty="0" smtClean="0"/>
              <a:t>locally </a:t>
            </a:r>
            <a:r>
              <a:rPr lang="en-GB" dirty="0"/>
              <a:t>listed.</a:t>
            </a:r>
          </a:p>
          <a:p>
            <a:r>
              <a:rPr lang="en-GB" dirty="0"/>
              <a:t> </a:t>
            </a:r>
          </a:p>
          <a:p>
            <a:pPr lvl="0"/>
            <a:endParaRPr lang="en-GB" sz="2800" b="1" dirty="0" smtClean="0"/>
          </a:p>
          <a:p>
            <a:pPr lvl="0"/>
            <a:r>
              <a:rPr lang="en-GB" dirty="0" smtClean="0"/>
              <a:t> </a:t>
            </a:r>
          </a:p>
          <a:p>
            <a:pPr lvl="0"/>
            <a:r>
              <a:rPr lang="en-GB" dirty="0" smtClean="0"/>
              <a:t> </a:t>
            </a:r>
            <a:endParaRPr lang="en-GB" dirty="0"/>
          </a:p>
          <a:p>
            <a:pPr lvl="0"/>
            <a:r>
              <a:rPr lang="en-GB" sz="2000" dirty="0"/>
              <a:t> </a:t>
            </a:r>
          </a:p>
          <a:p>
            <a:r>
              <a:rPr lang="en-GB" sz="3200" b="1" dirty="0" smtClean="0"/>
              <a:t>    </a:t>
            </a:r>
            <a:r>
              <a:rPr lang="en-GB" dirty="0" smtClean="0"/>
              <a:t>. </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866057"/>
            <a:ext cx="3086495" cy="4115327"/>
          </a:xfrm>
          <a:prstGeom prst="rect">
            <a:avLst/>
          </a:prstGeom>
        </p:spPr>
      </p:pic>
    </p:spTree>
    <p:extLst>
      <p:ext uri="{BB962C8B-B14F-4D97-AF65-F5344CB8AC3E}">
        <p14:creationId xmlns:p14="http://schemas.microsoft.com/office/powerpoint/2010/main" val="17074487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sz="quarter" idx="4294967295"/>
          </p:nvPr>
        </p:nvSpPr>
        <p:spPr>
          <a:xfrm>
            <a:off x="755576" y="61768"/>
            <a:ext cx="8064896" cy="5599480"/>
          </a:xfrm>
        </p:spPr>
        <p:txBody>
          <a:bodyPr>
            <a:noAutofit/>
          </a:bodyPr>
          <a:lstStyle/>
          <a:p>
            <a:pPr marL="0" indent="0">
              <a:buNone/>
            </a:pPr>
            <a:endParaRPr lang="en-GB" sz="2400" dirty="0" smtClean="0"/>
          </a:p>
          <a:p>
            <a:pPr marL="0" indent="0">
              <a:buNone/>
            </a:pPr>
            <a:r>
              <a:rPr lang="en-GB" sz="2000" b="1" dirty="0"/>
              <a:t>Watford Borough has 10 </a:t>
            </a:r>
            <a:r>
              <a:rPr lang="en-GB" sz="2000" b="1" dirty="0" smtClean="0"/>
              <a:t>heritage</a:t>
            </a:r>
          </a:p>
          <a:p>
            <a:pPr marL="0" indent="0">
              <a:buNone/>
            </a:pPr>
            <a:r>
              <a:rPr lang="en-GB" sz="2000" b="1" dirty="0" smtClean="0"/>
              <a:t> </a:t>
            </a:r>
            <a:r>
              <a:rPr lang="en-GB" sz="2000" b="1" dirty="0"/>
              <a:t>conservation areas. </a:t>
            </a:r>
            <a:endParaRPr lang="en-GB" sz="2000" b="1" dirty="0" smtClean="0"/>
          </a:p>
          <a:p>
            <a:pPr marL="0" indent="0">
              <a:buNone/>
            </a:pPr>
            <a:r>
              <a:rPr lang="en-GB" sz="2000" dirty="0" smtClean="0"/>
              <a:t>Conservation </a:t>
            </a:r>
            <a:r>
              <a:rPr lang="en-GB" sz="2000" dirty="0"/>
              <a:t>areas exist to </a:t>
            </a:r>
            <a:r>
              <a:rPr lang="en-GB" sz="2000" dirty="0" smtClean="0"/>
              <a:t>manage</a:t>
            </a:r>
          </a:p>
          <a:p>
            <a:pPr marL="0" indent="0">
              <a:buNone/>
            </a:pPr>
            <a:r>
              <a:rPr lang="en-GB" sz="2000" dirty="0" smtClean="0"/>
              <a:t> </a:t>
            </a:r>
            <a:r>
              <a:rPr lang="en-GB" sz="2000" dirty="0"/>
              <a:t>and protect the special architectural </a:t>
            </a:r>
            <a:endParaRPr lang="en-GB" sz="2000" dirty="0" smtClean="0"/>
          </a:p>
          <a:p>
            <a:pPr marL="0" indent="0">
              <a:buNone/>
            </a:pPr>
            <a:r>
              <a:rPr lang="en-GB" sz="2000" dirty="0" smtClean="0"/>
              <a:t>and </a:t>
            </a:r>
            <a:r>
              <a:rPr lang="en-GB" sz="2000" dirty="0"/>
              <a:t>historic interest of a place </a:t>
            </a:r>
            <a:r>
              <a:rPr lang="en-GB" sz="2000" dirty="0" smtClean="0"/>
              <a:t>–</a:t>
            </a:r>
          </a:p>
          <a:p>
            <a:pPr marL="0" indent="0">
              <a:buNone/>
            </a:pPr>
            <a:r>
              <a:rPr lang="en-GB" sz="2000" dirty="0" smtClean="0"/>
              <a:t> </a:t>
            </a:r>
            <a:r>
              <a:rPr lang="en-GB" sz="2000" dirty="0"/>
              <a:t>in other words</a:t>
            </a:r>
            <a:r>
              <a:rPr lang="en-GB" sz="2000" dirty="0" smtClean="0"/>
              <a:t>,</a:t>
            </a:r>
          </a:p>
          <a:p>
            <a:pPr marL="0" indent="0">
              <a:buNone/>
            </a:pPr>
            <a:r>
              <a:rPr lang="en-GB" sz="2000" dirty="0" smtClean="0"/>
              <a:t> </a:t>
            </a:r>
            <a:r>
              <a:rPr lang="en-GB" sz="2000" i="1" dirty="0"/>
              <a:t>the features that make it unique. </a:t>
            </a:r>
            <a:endParaRPr lang="en-GB" sz="2000" i="1" dirty="0" smtClean="0"/>
          </a:p>
          <a:p>
            <a:pPr marL="0" indent="0">
              <a:buNone/>
            </a:pPr>
            <a:r>
              <a:rPr lang="en-GB" sz="2000" dirty="0" smtClean="0"/>
              <a:t>Every </a:t>
            </a:r>
            <a:r>
              <a:rPr lang="en-GB" sz="2000" dirty="0"/>
              <a:t>local authority in England has at </a:t>
            </a:r>
            <a:r>
              <a:rPr lang="en-GB" sz="2000" dirty="0" smtClean="0"/>
              <a:t>least</a:t>
            </a:r>
          </a:p>
          <a:p>
            <a:pPr marL="0" indent="0">
              <a:buNone/>
            </a:pPr>
            <a:r>
              <a:rPr lang="en-GB" sz="2000" dirty="0" smtClean="0"/>
              <a:t> </a:t>
            </a:r>
            <a:r>
              <a:rPr lang="en-GB" sz="2000" dirty="0"/>
              <a:t>one conservation area and </a:t>
            </a:r>
            <a:r>
              <a:rPr lang="en-GB" sz="2000" dirty="0" smtClean="0"/>
              <a:t>there</a:t>
            </a:r>
          </a:p>
          <a:p>
            <a:pPr marL="0" indent="0">
              <a:buNone/>
            </a:pPr>
            <a:r>
              <a:rPr lang="en-GB" sz="2000" dirty="0" smtClean="0"/>
              <a:t> </a:t>
            </a:r>
            <a:r>
              <a:rPr lang="en-GB" sz="2000" dirty="0"/>
              <a:t>are around 10,000 in England</a:t>
            </a:r>
            <a:r>
              <a:rPr lang="en-GB" sz="2000" dirty="0" smtClean="0"/>
              <a:t>.</a:t>
            </a:r>
          </a:p>
          <a:p>
            <a:pPr marL="0" indent="0">
              <a:buNone/>
            </a:pPr>
            <a:r>
              <a:rPr lang="en-GB" sz="2000" dirty="0"/>
              <a:t>4</a:t>
            </a:r>
            <a:r>
              <a:rPr lang="en-GB" sz="2000" dirty="0" smtClean="0"/>
              <a:t> of the conservation areas mentioned </a:t>
            </a:r>
          </a:p>
          <a:p>
            <a:pPr marL="0" indent="0">
              <a:buNone/>
            </a:pPr>
            <a:r>
              <a:rPr lang="en-GB" sz="2000" dirty="0" smtClean="0"/>
              <a:t>in the Guess the building are covered in</a:t>
            </a:r>
          </a:p>
          <a:p>
            <a:pPr marL="0" indent="0">
              <a:buNone/>
            </a:pPr>
            <a:r>
              <a:rPr lang="en-GB" sz="2000" dirty="0" smtClean="0"/>
              <a:t>the next slides </a:t>
            </a:r>
            <a:endParaRPr lang="en-GB" sz="2000" dirty="0"/>
          </a:p>
          <a:p>
            <a:pPr marL="0" indent="0">
              <a:buNone/>
            </a:pPr>
            <a:r>
              <a:rPr lang="en-GB" sz="2000" b="1" dirty="0" smtClean="0">
                <a:solidFill>
                  <a:srgbClr val="FF0000"/>
                </a:solidFill>
              </a:rPr>
              <a:t> </a:t>
            </a:r>
          </a:p>
          <a:p>
            <a:pPr marL="0" indent="0" algn="ctr">
              <a:buNone/>
            </a:pPr>
            <a:endParaRPr lang="en-GB" sz="3600" b="1" dirty="0"/>
          </a:p>
        </p:txBody>
      </p:sp>
      <p:sp>
        <p:nvSpPr>
          <p:cNvPr id="2" name="Slide Number Placeholder 1"/>
          <p:cNvSpPr>
            <a:spLocks noGrp="1"/>
          </p:cNvSpPr>
          <p:nvPr>
            <p:ph type="sldNum" sz="quarter" idx="12"/>
          </p:nvPr>
        </p:nvSpPr>
        <p:spPr/>
        <p:txBody>
          <a:bodyPr/>
          <a:lstStyle/>
          <a:p>
            <a:fld id="{47BA335B-F01A-4C1D-9D39-DCE5C51E7083}" type="slidenum">
              <a:rPr lang="en-GB" smtClean="0"/>
              <a:pPr/>
              <a:t>24</a:t>
            </a:fld>
            <a:endParaRPr lang="en-GB" dirty="0"/>
          </a:p>
        </p:txBody>
      </p:sp>
      <p:pic>
        <p:nvPicPr>
          <p:cNvPr id="5" name="Picture 4"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961" y="5841273"/>
            <a:ext cx="1000125" cy="866775"/>
          </a:xfrm>
          <a:prstGeom prst="rect">
            <a:avLst/>
          </a:prstGeom>
          <a:noFill/>
          <a:ln>
            <a:no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3741" y="188640"/>
            <a:ext cx="3450707" cy="4879400"/>
          </a:xfrm>
          <a:prstGeom prst="rect">
            <a:avLst/>
          </a:prstGeom>
        </p:spPr>
      </p:pic>
    </p:spTree>
    <p:extLst>
      <p:ext uri="{BB962C8B-B14F-4D97-AF65-F5344CB8AC3E}">
        <p14:creationId xmlns:p14="http://schemas.microsoft.com/office/powerpoint/2010/main" val="21717165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sz="quarter" idx="4294967295"/>
          </p:nvPr>
        </p:nvSpPr>
        <p:spPr>
          <a:xfrm>
            <a:off x="179512" y="61768"/>
            <a:ext cx="8640960" cy="1351008"/>
          </a:xfrm>
        </p:spPr>
        <p:txBody>
          <a:bodyPr>
            <a:noAutofit/>
          </a:bodyPr>
          <a:lstStyle/>
          <a:p>
            <a:pPr marL="0" indent="0" algn="ctr">
              <a:buNone/>
            </a:pPr>
            <a:r>
              <a:rPr lang="en-GB" sz="2000" b="1" dirty="0"/>
              <a:t>St Marys </a:t>
            </a:r>
          </a:p>
          <a:p>
            <a:pPr marL="0" indent="0" algn="ctr">
              <a:buNone/>
            </a:pPr>
            <a:r>
              <a:rPr lang="en-GB" sz="2000" dirty="0"/>
              <a:t>St Mary’s Conservation Area marks the historic centre of Watford. It contains St Mary’s Church, Watford’s oldest standing building, and other notable buildings such as the Elizabeth Fuller Free School and the Bedford </a:t>
            </a:r>
            <a:r>
              <a:rPr lang="en-GB" sz="2000" dirty="0" err="1"/>
              <a:t>Almshouses</a:t>
            </a:r>
            <a:r>
              <a:rPr lang="en-GB" sz="2000" dirty="0"/>
              <a:t>. Local welfare and educational provision in the town originated from this area and it continues to be a focal point of the town. </a:t>
            </a:r>
          </a:p>
          <a:p>
            <a:pPr marL="0" indent="0" algn="ctr">
              <a:buNone/>
            </a:pPr>
            <a:r>
              <a:rPr lang="en-GB" sz="2000" dirty="0"/>
              <a:t>The enclosed nature of the conservation area, with its trees and ancient buildings, contrasts the open bustle of the High </a:t>
            </a:r>
            <a:r>
              <a:rPr lang="en-GB" sz="2000" dirty="0" smtClean="0"/>
              <a:t>Street</a:t>
            </a:r>
          </a:p>
          <a:p>
            <a:pPr marL="0" indent="0" algn="ctr">
              <a:buNone/>
            </a:pPr>
            <a:endParaRPr lang="en-GB" sz="2000" dirty="0"/>
          </a:p>
          <a:p>
            <a:pPr marL="0" indent="0" algn="ctr">
              <a:buNone/>
            </a:pPr>
            <a:endParaRPr lang="en-GB" sz="2000" dirty="0"/>
          </a:p>
          <a:p>
            <a:pPr marL="0" indent="0" algn="ctr">
              <a:buNone/>
            </a:pPr>
            <a:endParaRPr lang="en-GB" sz="2000" dirty="0" smtClean="0"/>
          </a:p>
          <a:p>
            <a:pPr marL="0" indent="0" algn="ctr">
              <a:buNone/>
            </a:pPr>
            <a:endParaRPr lang="en-GB" sz="2000" dirty="0"/>
          </a:p>
          <a:p>
            <a:pPr marL="0" indent="0">
              <a:buNone/>
            </a:pPr>
            <a:endParaRPr lang="en-GB" sz="2400" dirty="0"/>
          </a:p>
          <a:p>
            <a:pPr marL="0" indent="0">
              <a:buNone/>
            </a:pPr>
            <a:endParaRPr lang="en-GB" sz="2400" dirty="0" smtClean="0"/>
          </a:p>
          <a:p>
            <a:pPr marL="0" indent="0">
              <a:buNone/>
            </a:pPr>
            <a:endParaRPr lang="en-GB" sz="3600" b="1" dirty="0"/>
          </a:p>
        </p:txBody>
      </p:sp>
      <p:sp>
        <p:nvSpPr>
          <p:cNvPr id="2" name="Slide Number Placeholder 1"/>
          <p:cNvSpPr>
            <a:spLocks noGrp="1"/>
          </p:cNvSpPr>
          <p:nvPr>
            <p:ph type="sldNum" sz="quarter" idx="12"/>
          </p:nvPr>
        </p:nvSpPr>
        <p:spPr/>
        <p:txBody>
          <a:bodyPr/>
          <a:lstStyle/>
          <a:p>
            <a:fld id="{47BA335B-F01A-4C1D-9D39-DCE5C51E7083}" type="slidenum">
              <a:rPr lang="en-GB" smtClean="0"/>
              <a:pPr/>
              <a:t>25</a:t>
            </a:fld>
            <a:endParaRPr lang="en-GB" dirty="0"/>
          </a:p>
        </p:txBody>
      </p:sp>
      <p:pic>
        <p:nvPicPr>
          <p:cNvPr id="5" name="Picture 4"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961" y="5841273"/>
            <a:ext cx="1000125" cy="866775"/>
          </a:xfrm>
          <a:prstGeom prst="rect">
            <a:avLst/>
          </a:prstGeom>
          <a:noFill/>
          <a:ln>
            <a:noFill/>
          </a:ln>
        </p:spPr>
      </p:pic>
      <p:pic>
        <p:nvPicPr>
          <p:cNvPr id="8" name="Picture 7" descr="a stone building with a tower"/>
          <p:cNvPicPr/>
          <p:nvPr/>
        </p:nvPicPr>
        <p:blipFill>
          <a:blip r:embed="rId3">
            <a:extLst>
              <a:ext uri="{28A0092B-C50C-407E-A947-70E740481C1C}">
                <a14:useLocalDpi xmlns:a14="http://schemas.microsoft.com/office/drawing/2010/main" val="0"/>
              </a:ext>
            </a:extLst>
          </a:blip>
          <a:srcRect/>
          <a:stretch>
            <a:fillRect/>
          </a:stretch>
        </p:blipFill>
        <p:spPr bwMode="auto">
          <a:xfrm>
            <a:off x="1634237" y="2719913"/>
            <a:ext cx="5731510" cy="2393315"/>
          </a:xfrm>
          <a:prstGeom prst="rect">
            <a:avLst/>
          </a:prstGeom>
          <a:noFill/>
          <a:ln>
            <a:noFill/>
          </a:ln>
        </p:spPr>
      </p:pic>
    </p:spTree>
    <p:extLst>
      <p:ext uri="{BB962C8B-B14F-4D97-AF65-F5344CB8AC3E}">
        <p14:creationId xmlns:p14="http://schemas.microsoft.com/office/powerpoint/2010/main" val="36539051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sz="quarter" idx="4294967295"/>
          </p:nvPr>
        </p:nvSpPr>
        <p:spPr>
          <a:xfrm>
            <a:off x="179512" y="61768"/>
            <a:ext cx="8640960" cy="1351008"/>
          </a:xfrm>
        </p:spPr>
        <p:txBody>
          <a:bodyPr>
            <a:noAutofit/>
          </a:bodyPr>
          <a:lstStyle/>
          <a:p>
            <a:pPr marL="0" indent="0" algn="ctr">
              <a:buNone/>
            </a:pPr>
            <a:r>
              <a:rPr lang="en-GB" sz="2400" b="1" dirty="0" err="1"/>
              <a:t>Estcourt</a:t>
            </a:r>
            <a:r>
              <a:rPr lang="en-GB" sz="2400" b="1" dirty="0"/>
              <a:t> Conservation Area </a:t>
            </a:r>
          </a:p>
          <a:p>
            <a:pPr marL="0" indent="0" algn="ctr">
              <a:buNone/>
            </a:pPr>
            <a:r>
              <a:rPr lang="en-GB" sz="2400" dirty="0" err="1"/>
              <a:t>Estcourt</a:t>
            </a:r>
            <a:r>
              <a:rPr lang="en-GB" sz="2400" dirty="0"/>
              <a:t> </a:t>
            </a:r>
            <a:r>
              <a:rPr lang="en-GB" sz="2400" dirty="0" smtClean="0"/>
              <a:t>was </a:t>
            </a:r>
            <a:r>
              <a:rPr lang="en-GB" sz="2400" dirty="0"/>
              <a:t>originally farmland, and was developed following the opening of the railway station at Watford Junction in 1858. </a:t>
            </a:r>
          </a:p>
          <a:p>
            <a:pPr marL="0" indent="0" algn="ctr">
              <a:buNone/>
            </a:pPr>
            <a:r>
              <a:rPr lang="en-GB" sz="2400" dirty="0" err="1"/>
              <a:t>Estcourt</a:t>
            </a:r>
            <a:r>
              <a:rPr lang="en-GB" sz="2400" dirty="0"/>
              <a:t> stands out from other Victorian areas of the town because of the mix of uses it had within the area; terraced housing interspersed with small workshops and yards, as well as a wide variety of public houses, independent shops and public buildings.</a:t>
            </a:r>
          </a:p>
          <a:p>
            <a:pPr marL="0" indent="0" algn="ctr">
              <a:buNone/>
            </a:pPr>
            <a:endParaRPr lang="en-GB" sz="2000" dirty="0"/>
          </a:p>
          <a:p>
            <a:pPr marL="0" indent="0" algn="ctr">
              <a:buNone/>
            </a:pPr>
            <a:endParaRPr lang="en-GB" sz="2000" dirty="0" smtClean="0"/>
          </a:p>
          <a:p>
            <a:pPr marL="0" indent="0" algn="ctr">
              <a:buNone/>
            </a:pPr>
            <a:endParaRPr lang="en-GB" sz="2000" dirty="0"/>
          </a:p>
          <a:p>
            <a:pPr marL="0" indent="0">
              <a:buNone/>
            </a:pPr>
            <a:endParaRPr lang="en-GB" sz="2400" dirty="0"/>
          </a:p>
          <a:p>
            <a:pPr marL="0" indent="0">
              <a:buNone/>
            </a:pPr>
            <a:endParaRPr lang="en-GB" sz="2400" dirty="0" smtClean="0"/>
          </a:p>
          <a:p>
            <a:pPr marL="0" indent="0">
              <a:buNone/>
            </a:pPr>
            <a:endParaRPr lang="en-GB" sz="3600" b="1" dirty="0"/>
          </a:p>
        </p:txBody>
      </p:sp>
      <p:sp>
        <p:nvSpPr>
          <p:cNvPr id="2" name="Slide Number Placeholder 1"/>
          <p:cNvSpPr>
            <a:spLocks noGrp="1"/>
          </p:cNvSpPr>
          <p:nvPr>
            <p:ph type="sldNum" sz="quarter" idx="12"/>
          </p:nvPr>
        </p:nvSpPr>
        <p:spPr/>
        <p:txBody>
          <a:bodyPr/>
          <a:lstStyle/>
          <a:p>
            <a:fld id="{47BA335B-F01A-4C1D-9D39-DCE5C51E7083}" type="slidenum">
              <a:rPr lang="en-GB" smtClean="0"/>
              <a:pPr/>
              <a:t>26</a:t>
            </a:fld>
            <a:endParaRPr lang="en-GB" dirty="0"/>
          </a:p>
        </p:txBody>
      </p:sp>
      <p:pic>
        <p:nvPicPr>
          <p:cNvPr id="5" name="Picture 4"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961" y="5841273"/>
            <a:ext cx="1000125" cy="866775"/>
          </a:xfrm>
          <a:prstGeom prst="rect">
            <a:avLst/>
          </a:prstGeom>
          <a:noFill/>
          <a:ln>
            <a:noFill/>
          </a:ln>
        </p:spPr>
      </p:pic>
      <p:pic>
        <p:nvPicPr>
          <p:cNvPr id="8" name="Picture 7" descr="a street sign in front of a brick building"/>
          <p:cNvPicPr/>
          <p:nvPr/>
        </p:nvPicPr>
        <p:blipFill>
          <a:blip r:embed="rId3">
            <a:extLst>
              <a:ext uri="{28A0092B-C50C-407E-A947-70E740481C1C}">
                <a14:useLocalDpi xmlns:a14="http://schemas.microsoft.com/office/drawing/2010/main" val="0"/>
              </a:ext>
            </a:extLst>
          </a:blip>
          <a:srcRect/>
          <a:stretch>
            <a:fillRect/>
          </a:stretch>
        </p:blipFill>
        <p:spPr bwMode="auto">
          <a:xfrm>
            <a:off x="1634237" y="2852936"/>
            <a:ext cx="5731510" cy="2393315"/>
          </a:xfrm>
          <a:prstGeom prst="rect">
            <a:avLst/>
          </a:prstGeom>
          <a:noFill/>
          <a:ln>
            <a:noFill/>
          </a:ln>
        </p:spPr>
      </p:pic>
    </p:spTree>
    <p:extLst>
      <p:ext uri="{BB962C8B-B14F-4D97-AF65-F5344CB8AC3E}">
        <p14:creationId xmlns:p14="http://schemas.microsoft.com/office/powerpoint/2010/main" val="1535199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sz="quarter" idx="4294967295"/>
          </p:nvPr>
        </p:nvSpPr>
        <p:spPr>
          <a:xfrm>
            <a:off x="503040" y="0"/>
            <a:ext cx="8640960" cy="1351008"/>
          </a:xfrm>
        </p:spPr>
        <p:txBody>
          <a:bodyPr>
            <a:noAutofit/>
          </a:bodyPr>
          <a:lstStyle/>
          <a:p>
            <a:pPr marL="0" indent="0" algn="ctr">
              <a:buNone/>
            </a:pPr>
            <a:endParaRPr lang="en-GB" sz="1800" b="1" dirty="0" smtClean="0"/>
          </a:p>
          <a:p>
            <a:pPr marL="0" indent="0" algn="ctr">
              <a:buNone/>
            </a:pPr>
            <a:r>
              <a:rPr lang="en-GB" sz="2000" b="1" dirty="0" smtClean="0"/>
              <a:t>Civic </a:t>
            </a:r>
            <a:r>
              <a:rPr lang="en-GB" sz="2000" b="1" dirty="0"/>
              <a:t>core </a:t>
            </a:r>
          </a:p>
          <a:p>
            <a:pPr marL="0" indent="0" algn="ctr">
              <a:buNone/>
            </a:pPr>
            <a:r>
              <a:rPr lang="en-GB" sz="2000" dirty="0"/>
              <a:t>The Civic Core Conservation area contains Watford’s main civic buildings and marks the northern limit of the town’s medieval settlement. </a:t>
            </a:r>
          </a:p>
          <a:p>
            <a:pPr marL="0" indent="0" algn="ctr">
              <a:buNone/>
            </a:pPr>
            <a:r>
              <a:rPr lang="en-GB" sz="2000" dirty="0"/>
              <a:t>The conservation area follows the path of a historically important road and contains a number of nationally listed buildings. These include ‘Little </a:t>
            </a:r>
            <a:r>
              <a:rPr lang="en-GB" sz="2000" dirty="0" err="1"/>
              <a:t>Cassiobury</a:t>
            </a:r>
            <a:r>
              <a:rPr lang="en-GB" sz="2000" dirty="0"/>
              <a:t>’, a former Dower House of the </a:t>
            </a:r>
            <a:r>
              <a:rPr lang="en-GB" sz="2000" dirty="0" err="1"/>
              <a:t>Cassiobury</a:t>
            </a:r>
            <a:r>
              <a:rPr lang="en-GB" sz="2000" dirty="0"/>
              <a:t> Estate, which dates back to the late 17th century, and the Town Hall, which was opened in 1939.</a:t>
            </a:r>
          </a:p>
          <a:p>
            <a:pPr marL="0" indent="0" algn="ctr">
              <a:buNone/>
            </a:pPr>
            <a:endParaRPr lang="en-GB" sz="2000" dirty="0"/>
          </a:p>
          <a:p>
            <a:pPr marL="0" indent="0" algn="ctr">
              <a:buNone/>
            </a:pPr>
            <a:endParaRPr lang="en-GB" sz="1800" dirty="0"/>
          </a:p>
          <a:p>
            <a:pPr marL="0" indent="0" algn="ctr">
              <a:buNone/>
            </a:pPr>
            <a:r>
              <a:rPr lang="en-GB" sz="1800" dirty="0"/>
              <a:t> </a:t>
            </a:r>
            <a:endParaRPr lang="en-GB" sz="1800" dirty="0" smtClean="0"/>
          </a:p>
          <a:p>
            <a:pPr marL="0" indent="0" algn="ctr">
              <a:buNone/>
            </a:pPr>
            <a:endParaRPr lang="en-GB" sz="1800" dirty="0"/>
          </a:p>
          <a:p>
            <a:pPr marL="0" indent="0" algn="ctr">
              <a:buNone/>
            </a:pPr>
            <a:endParaRPr lang="en-GB" sz="1800" dirty="0"/>
          </a:p>
          <a:p>
            <a:pPr marL="0" indent="0" algn="ctr">
              <a:buNone/>
            </a:pPr>
            <a:endParaRPr lang="en-GB" sz="2000" dirty="0" smtClean="0"/>
          </a:p>
          <a:p>
            <a:pPr marL="0" indent="0" algn="ctr">
              <a:buNone/>
            </a:pPr>
            <a:endParaRPr lang="en-GB" sz="2000" dirty="0"/>
          </a:p>
          <a:p>
            <a:pPr marL="0" indent="0">
              <a:buNone/>
            </a:pPr>
            <a:endParaRPr lang="en-GB" sz="2400" dirty="0"/>
          </a:p>
          <a:p>
            <a:pPr marL="0" indent="0">
              <a:buNone/>
            </a:pPr>
            <a:endParaRPr lang="en-GB" sz="2400" dirty="0" smtClean="0"/>
          </a:p>
          <a:p>
            <a:pPr marL="0" indent="0">
              <a:buNone/>
            </a:pPr>
            <a:endParaRPr lang="en-GB" sz="3600" b="1" dirty="0"/>
          </a:p>
        </p:txBody>
      </p:sp>
      <p:sp>
        <p:nvSpPr>
          <p:cNvPr id="2" name="Slide Number Placeholder 1"/>
          <p:cNvSpPr>
            <a:spLocks noGrp="1"/>
          </p:cNvSpPr>
          <p:nvPr>
            <p:ph type="sldNum" sz="quarter" idx="12"/>
          </p:nvPr>
        </p:nvSpPr>
        <p:spPr/>
        <p:txBody>
          <a:bodyPr/>
          <a:lstStyle/>
          <a:p>
            <a:fld id="{47BA335B-F01A-4C1D-9D39-DCE5C51E7083}" type="slidenum">
              <a:rPr lang="en-GB" smtClean="0"/>
              <a:pPr/>
              <a:t>27</a:t>
            </a:fld>
            <a:endParaRPr lang="en-GB" dirty="0"/>
          </a:p>
        </p:txBody>
      </p:sp>
      <p:pic>
        <p:nvPicPr>
          <p:cNvPr id="5" name="Picture 4"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961" y="5841273"/>
            <a:ext cx="1000125" cy="866775"/>
          </a:xfrm>
          <a:prstGeom prst="rect">
            <a:avLst/>
          </a:prstGeom>
          <a:noFill/>
          <a:ln>
            <a:noFill/>
          </a:ln>
        </p:spPr>
      </p:pic>
      <p:pic>
        <p:nvPicPr>
          <p:cNvPr id="7" name="Picture 6" descr="a large brick building with a clock tower"/>
          <p:cNvPicPr/>
          <p:nvPr/>
        </p:nvPicPr>
        <p:blipFill>
          <a:blip r:embed="rId3">
            <a:extLst>
              <a:ext uri="{28A0092B-C50C-407E-A947-70E740481C1C}">
                <a14:useLocalDpi xmlns:a14="http://schemas.microsoft.com/office/drawing/2010/main" val="0"/>
              </a:ext>
            </a:extLst>
          </a:blip>
          <a:srcRect/>
          <a:stretch>
            <a:fillRect/>
          </a:stretch>
        </p:blipFill>
        <p:spPr bwMode="auto">
          <a:xfrm>
            <a:off x="1922268" y="2852936"/>
            <a:ext cx="5731510" cy="2393315"/>
          </a:xfrm>
          <a:prstGeom prst="rect">
            <a:avLst/>
          </a:prstGeom>
          <a:noFill/>
          <a:ln>
            <a:noFill/>
          </a:ln>
        </p:spPr>
      </p:pic>
    </p:spTree>
    <p:extLst>
      <p:ext uri="{BB962C8B-B14F-4D97-AF65-F5344CB8AC3E}">
        <p14:creationId xmlns:p14="http://schemas.microsoft.com/office/powerpoint/2010/main" val="943733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sz="quarter" idx="4294967295"/>
          </p:nvPr>
        </p:nvSpPr>
        <p:spPr>
          <a:xfrm>
            <a:off x="503040" y="0"/>
            <a:ext cx="8640960" cy="2852936"/>
          </a:xfrm>
        </p:spPr>
        <p:txBody>
          <a:bodyPr>
            <a:noAutofit/>
          </a:bodyPr>
          <a:lstStyle/>
          <a:p>
            <a:pPr marL="0" indent="0" algn="ctr">
              <a:buNone/>
            </a:pPr>
            <a:endParaRPr lang="en-GB" sz="1800" b="1" dirty="0" smtClean="0"/>
          </a:p>
          <a:p>
            <a:pPr marL="0" indent="0" algn="ctr">
              <a:buNone/>
            </a:pPr>
            <a:r>
              <a:rPr lang="en-GB" sz="1800" b="1" dirty="0" smtClean="0"/>
              <a:t>The </a:t>
            </a:r>
            <a:r>
              <a:rPr lang="en-GB" sz="1800" b="1" dirty="0"/>
              <a:t>High Street/King Street Conservation Area</a:t>
            </a:r>
            <a:endParaRPr lang="en-GB" sz="1800" b="1" dirty="0" smtClean="0"/>
          </a:p>
          <a:p>
            <a:pPr marL="0" indent="0" algn="ctr">
              <a:buNone/>
            </a:pPr>
            <a:r>
              <a:rPr lang="en-GB" sz="1800" dirty="0" smtClean="0"/>
              <a:t>The </a:t>
            </a:r>
            <a:r>
              <a:rPr lang="en-GB" sz="1800" dirty="0"/>
              <a:t>High Street/King Street Conservation Area includes the only surviving concentration of 16th and 17th century buildings in the town, at the Watford High Street Station end of the High Street. </a:t>
            </a:r>
          </a:p>
          <a:p>
            <a:pPr marL="0" indent="0" algn="ctr">
              <a:buNone/>
            </a:pPr>
            <a:r>
              <a:rPr lang="en-GB" sz="1800" dirty="0"/>
              <a:t>Many of these were re-fronted in the 18</a:t>
            </a:r>
            <a:r>
              <a:rPr lang="en-GB" sz="1800" baseline="30000" dirty="0"/>
              <a:t>th</a:t>
            </a:r>
            <a:r>
              <a:rPr lang="en-GB" sz="1800" dirty="0"/>
              <a:t> and 19</a:t>
            </a:r>
            <a:r>
              <a:rPr lang="en-GB" sz="1800" baseline="30000" dirty="0"/>
              <a:t>th</a:t>
            </a:r>
            <a:r>
              <a:rPr lang="en-GB" sz="1800" dirty="0"/>
              <a:t> centuries, hiding their ancient origins. The area also includes an area of the 19</a:t>
            </a:r>
            <a:r>
              <a:rPr lang="en-GB" sz="1800" baseline="30000" dirty="0"/>
              <a:t>th</a:t>
            </a:r>
            <a:r>
              <a:rPr lang="en-GB" sz="1800" dirty="0"/>
              <a:t> and 20</a:t>
            </a:r>
            <a:r>
              <a:rPr lang="en-GB" sz="1800" baseline="30000" dirty="0"/>
              <a:t>th</a:t>
            </a:r>
            <a:r>
              <a:rPr lang="en-GB" sz="1800" dirty="0"/>
              <a:t> century expansion of the town, with buildings including a former police station, a cinema and a Georgian mansion all fronting on to King Street.</a:t>
            </a:r>
          </a:p>
          <a:p>
            <a:pPr marL="0" indent="0" algn="ctr">
              <a:buNone/>
            </a:pPr>
            <a:endParaRPr lang="en-GB" sz="1800" dirty="0"/>
          </a:p>
          <a:p>
            <a:pPr marL="0" indent="0" algn="ctr">
              <a:buNone/>
            </a:pPr>
            <a:endParaRPr lang="en-GB" sz="1800" dirty="0"/>
          </a:p>
          <a:p>
            <a:pPr marL="0" indent="0" algn="ctr">
              <a:buNone/>
            </a:pPr>
            <a:r>
              <a:rPr lang="en-GB" sz="1800" dirty="0"/>
              <a:t> </a:t>
            </a:r>
            <a:endParaRPr lang="en-GB" sz="1800" dirty="0" smtClean="0"/>
          </a:p>
          <a:p>
            <a:pPr marL="0" indent="0" algn="ctr">
              <a:buNone/>
            </a:pPr>
            <a:endParaRPr lang="en-GB" sz="1800" dirty="0"/>
          </a:p>
          <a:p>
            <a:pPr marL="0" indent="0" algn="ctr">
              <a:buNone/>
            </a:pPr>
            <a:endParaRPr lang="en-GB" sz="1800" dirty="0"/>
          </a:p>
          <a:p>
            <a:pPr marL="0" indent="0" algn="ctr">
              <a:buNone/>
            </a:pPr>
            <a:endParaRPr lang="en-GB" sz="2000" dirty="0" smtClean="0"/>
          </a:p>
          <a:p>
            <a:pPr marL="0" indent="0" algn="ctr">
              <a:buNone/>
            </a:pPr>
            <a:endParaRPr lang="en-GB" sz="2000" dirty="0"/>
          </a:p>
          <a:p>
            <a:pPr marL="0" indent="0">
              <a:buNone/>
            </a:pPr>
            <a:endParaRPr lang="en-GB" sz="2400" dirty="0"/>
          </a:p>
          <a:p>
            <a:pPr marL="0" indent="0">
              <a:buNone/>
            </a:pPr>
            <a:endParaRPr lang="en-GB" sz="2400" dirty="0" smtClean="0"/>
          </a:p>
          <a:p>
            <a:pPr marL="0" indent="0">
              <a:buNone/>
            </a:pPr>
            <a:endParaRPr lang="en-GB" sz="3600" b="1" dirty="0"/>
          </a:p>
        </p:txBody>
      </p:sp>
      <p:sp>
        <p:nvSpPr>
          <p:cNvPr id="2" name="Slide Number Placeholder 1"/>
          <p:cNvSpPr>
            <a:spLocks noGrp="1"/>
          </p:cNvSpPr>
          <p:nvPr>
            <p:ph type="sldNum" sz="quarter" idx="12"/>
          </p:nvPr>
        </p:nvSpPr>
        <p:spPr/>
        <p:txBody>
          <a:bodyPr/>
          <a:lstStyle/>
          <a:p>
            <a:fld id="{47BA335B-F01A-4C1D-9D39-DCE5C51E7083}" type="slidenum">
              <a:rPr lang="en-GB" smtClean="0"/>
              <a:pPr/>
              <a:t>28</a:t>
            </a:fld>
            <a:endParaRPr lang="en-GB" dirty="0"/>
          </a:p>
        </p:txBody>
      </p:sp>
      <p:pic>
        <p:nvPicPr>
          <p:cNvPr id="5" name="Picture 4"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961" y="5841273"/>
            <a:ext cx="1000125" cy="866775"/>
          </a:xfrm>
          <a:prstGeom prst="rect">
            <a:avLst/>
          </a:prstGeom>
          <a:noFill/>
          <a:ln>
            <a:noFill/>
          </a:ln>
        </p:spPr>
      </p:pic>
      <p:pic>
        <p:nvPicPr>
          <p:cNvPr id="7" name="Picture 6" descr="a group of people walking on a sidewalk next to a building"/>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892909"/>
            <a:ext cx="5731510" cy="2393315"/>
          </a:xfrm>
          <a:prstGeom prst="rect">
            <a:avLst/>
          </a:prstGeom>
          <a:noFill/>
          <a:ln>
            <a:noFill/>
          </a:ln>
        </p:spPr>
      </p:pic>
    </p:spTree>
    <p:extLst>
      <p:ext uri="{BB962C8B-B14F-4D97-AF65-F5344CB8AC3E}">
        <p14:creationId xmlns:p14="http://schemas.microsoft.com/office/powerpoint/2010/main" val="3025351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7BA335B-F01A-4C1D-9D39-DCE5C51E7083}" type="slidenum">
              <a:rPr lang="en-GB" smtClean="0"/>
              <a:pPr/>
              <a:t>29</a:t>
            </a:fld>
            <a:endParaRPr lang="en-GB" dirty="0"/>
          </a:p>
        </p:txBody>
      </p:sp>
      <p:sp>
        <p:nvSpPr>
          <p:cNvPr id="4" name="TextBox 3"/>
          <p:cNvSpPr txBox="1"/>
          <p:nvPr/>
        </p:nvSpPr>
        <p:spPr>
          <a:xfrm>
            <a:off x="2483768" y="620688"/>
            <a:ext cx="7704856" cy="923330"/>
          </a:xfrm>
          <a:prstGeom prst="rect">
            <a:avLst/>
          </a:prstGeom>
          <a:noFill/>
        </p:spPr>
        <p:txBody>
          <a:bodyPr wrap="square" rtlCol="0">
            <a:spAutoFit/>
          </a:bodyPr>
          <a:lstStyle/>
          <a:p>
            <a:pPr algn="ctr"/>
            <a:r>
              <a:rPr lang="en-GB" sz="5400" dirty="0" smtClean="0"/>
              <a:t>Thank You!</a:t>
            </a:r>
            <a:endParaRPr lang="en-GB" sz="5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476672"/>
            <a:ext cx="2934459" cy="4400943"/>
          </a:xfrm>
          <a:prstGeom prst="rect">
            <a:avLst/>
          </a:prstGeom>
        </p:spPr>
      </p:pic>
      <p:sp>
        <p:nvSpPr>
          <p:cNvPr id="8" name="TextBox 7"/>
          <p:cNvSpPr txBox="1"/>
          <p:nvPr/>
        </p:nvSpPr>
        <p:spPr>
          <a:xfrm>
            <a:off x="4211960" y="1844824"/>
            <a:ext cx="4464495" cy="2923877"/>
          </a:xfrm>
          <a:prstGeom prst="rect">
            <a:avLst/>
          </a:prstGeom>
          <a:noFill/>
        </p:spPr>
        <p:txBody>
          <a:bodyPr wrap="square" rtlCol="0">
            <a:spAutoFit/>
          </a:bodyPr>
          <a:lstStyle/>
          <a:p>
            <a:r>
              <a:rPr lang="en-GB" sz="4400" dirty="0" smtClean="0"/>
              <a:t>Watford Museum </a:t>
            </a:r>
          </a:p>
          <a:p>
            <a:r>
              <a:rPr lang="en-GB" sz="2800" dirty="0" smtClean="0"/>
              <a:t>Open Thursday to Saturday</a:t>
            </a:r>
          </a:p>
          <a:p>
            <a:r>
              <a:rPr lang="en-GB" sz="2800" dirty="0" smtClean="0"/>
              <a:t>10am – 5pm</a:t>
            </a:r>
          </a:p>
          <a:p>
            <a:r>
              <a:rPr lang="en-GB" sz="2800" dirty="0" smtClean="0"/>
              <a:t>Admission Free</a:t>
            </a:r>
          </a:p>
          <a:p>
            <a:endParaRPr lang="en-GB" sz="2800" dirty="0"/>
          </a:p>
          <a:p>
            <a:r>
              <a:rPr lang="en-GB" sz="2800" dirty="0" smtClean="0"/>
              <a:t>www.watfordmuseum.org.uk</a:t>
            </a:r>
            <a:endParaRPr lang="en-GB" sz="2800" dirty="0"/>
          </a:p>
        </p:txBody>
      </p:sp>
      <p:pic>
        <p:nvPicPr>
          <p:cNvPr id="6" name="Picture 5" descr="\\w3r.org.uk\MainDrive\Watford\01_C&amp;ES\04_Museum\Wat Museum\Images\MUSEUM - images, logos etc\Logos\Watford Museum Logos\Sketch Logo\museumsketchcolo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5854011"/>
            <a:ext cx="1000125" cy="866775"/>
          </a:xfrm>
          <a:prstGeom prst="rect">
            <a:avLst/>
          </a:prstGeom>
          <a:noFill/>
          <a:ln>
            <a:noFill/>
          </a:ln>
        </p:spPr>
      </p:pic>
    </p:spTree>
    <p:extLst>
      <p:ext uri="{BB962C8B-B14F-4D97-AF65-F5344CB8AC3E}">
        <p14:creationId xmlns:p14="http://schemas.microsoft.com/office/powerpoint/2010/main" val="468829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br>
              <a:rPr lang="en-GB" dirty="0" smtClean="0"/>
            </a:br>
            <a:r>
              <a:rPr lang="en-GB" dirty="0"/>
              <a:t> </a:t>
            </a:r>
            <a:r>
              <a:rPr lang="en-GB" dirty="0" smtClean="0"/>
              <a:t>     </a:t>
            </a:r>
            <a:br>
              <a:rPr lang="en-GB" dirty="0" smtClean="0"/>
            </a:b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a:xfrm>
            <a:off x="457200" y="1"/>
            <a:ext cx="8229600" cy="5445224"/>
          </a:xfrm>
        </p:spPr>
        <p:txBody>
          <a:bodyPr>
            <a:normAutofit/>
          </a:bodyPr>
          <a:lstStyle/>
          <a:p>
            <a:endParaRPr lang="en-GB" dirty="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98065"/>
            <a:ext cx="8229600" cy="1077218"/>
          </a:xfrm>
          <a:prstGeom prst="rect">
            <a:avLst/>
          </a:prstGeom>
        </p:spPr>
        <p:txBody>
          <a:bodyPr wrap="square">
            <a:spAutoFit/>
          </a:bodyPr>
          <a:lstStyle/>
          <a:p>
            <a:pPr algn="ctr"/>
            <a:r>
              <a:rPr lang="en-GB" sz="3200" b="1" dirty="0"/>
              <a:t>Which is </a:t>
            </a:r>
            <a:r>
              <a:rPr lang="en-GB" sz="3200" b="1" dirty="0" smtClean="0"/>
              <a:t>this </a:t>
            </a:r>
            <a:r>
              <a:rPr lang="en-GB" sz="3200" b="1" dirty="0"/>
              <a:t>building </a:t>
            </a:r>
            <a:r>
              <a:rPr lang="en-GB" sz="3200" b="1" dirty="0" smtClean="0"/>
              <a:t> in the  </a:t>
            </a:r>
            <a:r>
              <a:rPr lang="en-GB" sz="3200" b="1" dirty="0"/>
              <a:t>King Street conservation area </a:t>
            </a:r>
            <a:r>
              <a:rPr lang="en-GB" sz="3200" b="1" dirty="0" smtClean="0"/>
              <a:t>?</a:t>
            </a:r>
            <a:endParaRPr lang="en-GB"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2119" y="2012913"/>
            <a:ext cx="2679762" cy="3247282"/>
          </a:xfrm>
          <a:prstGeom prst="rect">
            <a:avLst/>
          </a:prstGeom>
        </p:spPr>
      </p:pic>
    </p:spTree>
    <p:extLst>
      <p:ext uri="{BB962C8B-B14F-4D97-AF65-F5344CB8AC3E}">
        <p14:creationId xmlns:p14="http://schemas.microsoft.com/office/powerpoint/2010/main" val="2141132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br>
              <a:rPr lang="en-GB" dirty="0" smtClean="0"/>
            </a:br>
            <a:r>
              <a:rPr lang="en-GB" dirty="0"/>
              <a:t> </a:t>
            </a:r>
            <a:r>
              <a:rPr lang="en-GB" dirty="0" smtClean="0"/>
              <a:t>     </a:t>
            </a:r>
            <a:br>
              <a:rPr lang="en-GB" dirty="0" smtClean="0"/>
            </a:b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a:xfrm>
            <a:off x="457200" y="1"/>
            <a:ext cx="8229600" cy="5445224"/>
          </a:xfrm>
        </p:spPr>
        <p:txBody>
          <a:bodyPr>
            <a:normAutofit/>
          </a:bodyPr>
          <a:lstStyle/>
          <a:p>
            <a:endParaRPr lang="en-GB" dirty="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98065"/>
            <a:ext cx="3766450" cy="4985980"/>
          </a:xfrm>
          <a:prstGeom prst="rect">
            <a:avLst/>
          </a:prstGeom>
        </p:spPr>
        <p:txBody>
          <a:bodyPr wrap="square">
            <a:spAutoFit/>
          </a:bodyPr>
          <a:lstStyle/>
          <a:p>
            <a:pPr lvl="0"/>
            <a:r>
              <a:rPr lang="en-GB" sz="2800" b="1" dirty="0" smtClean="0"/>
              <a:t>Did you guess ?</a:t>
            </a:r>
          </a:p>
          <a:p>
            <a:pPr lvl="0"/>
            <a:endParaRPr lang="en-GB" dirty="0"/>
          </a:p>
          <a:p>
            <a:pPr lvl="0"/>
            <a:r>
              <a:rPr lang="en-GB" sz="2000" dirty="0" smtClean="0"/>
              <a:t>This  building is 132 </a:t>
            </a:r>
            <a:r>
              <a:rPr lang="en-GB" sz="2000" dirty="0"/>
              <a:t>High Street in the King Street Conservation </a:t>
            </a:r>
            <a:r>
              <a:rPr lang="en-GB" sz="2000" dirty="0" smtClean="0"/>
              <a:t>Area</a:t>
            </a:r>
          </a:p>
          <a:p>
            <a:pPr lvl="0"/>
            <a:endParaRPr lang="en-GB" sz="2000" dirty="0"/>
          </a:p>
          <a:p>
            <a:pPr lvl="0"/>
            <a:r>
              <a:rPr lang="en-GB" sz="2000" dirty="0" smtClean="0"/>
              <a:t>You can see the former use of this building from the word </a:t>
            </a:r>
            <a:r>
              <a:rPr lang="en-GB" sz="2000" dirty="0"/>
              <a:t>‘BANK’ above the main entrance. </a:t>
            </a:r>
            <a:endParaRPr lang="en-GB" sz="2000" dirty="0" smtClean="0"/>
          </a:p>
          <a:p>
            <a:pPr lvl="0"/>
            <a:endParaRPr lang="en-GB" sz="2000" dirty="0" smtClean="0"/>
          </a:p>
          <a:p>
            <a:pPr lvl="0"/>
            <a:r>
              <a:rPr lang="en-GB" sz="2000" dirty="0"/>
              <a:t>I</a:t>
            </a:r>
            <a:r>
              <a:rPr lang="en-GB" sz="2000" dirty="0" smtClean="0"/>
              <a:t>t </a:t>
            </a:r>
            <a:r>
              <a:rPr lang="en-GB" sz="2000" dirty="0"/>
              <a:t>was </a:t>
            </a:r>
            <a:r>
              <a:rPr lang="en-GB" sz="2000" dirty="0" smtClean="0"/>
              <a:t>built in </a:t>
            </a:r>
            <a:r>
              <a:rPr lang="en-GB" sz="2000" dirty="0"/>
              <a:t>1912 for Barclays Bank</a:t>
            </a:r>
            <a:r>
              <a:rPr lang="en-GB" sz="2000" dirty="0" smtClean="0"/>
              <a:t>.</a:t>
            </a:r>
          </a:p>
          <a:p>
            <a:pPr lvl="0"/>
            <a:endParaRPr lang="en-GB" sz="2000" dirty="0"/>
          </a:p>
          <a:p>
            <a:pPr lvl="0"/>
            <a:r>
              <a:rPr lang="en-GB" sz="2000" dirty="0" smtClean="0"/>
              <a:t> </a:t>
            </a:r>
            <a:r>
              <a:rPr lang="en-GB" sz="2000" dirty="0"/>
              <a:t>It was designed by Charles Ayres, a local </a:t>
            </a:r>
            <a:r>
              <a:rPr lang="en-GB" sz="2000" dirty="0" smtClean="0"/>
              <a:t>architect.</a:t>
            </a:r>
            <a:r>
              <a:rPr lang="en-GB" sz="2000" dirty="0"/>
              <a:t> </a:t>
            </a:r>
          </a:p>
          <a:p>
            <a:r>
              <a:rPr lang="en-GB" sz="3200" b="1" dirty="0" smtClean="0"/>
              <a:t>    </a:t>
            </a:r>
            <a:r>
              <a:rPr lang="en-GB" dirty="0" smtClean="0"/>
              <a:t>. </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898065"/>
            <a:ext cx="4012569" cy="4187119"/>
          </a:xfrm>
          <a:prstGeom prst="rect">
            <a:avLst/>
          </a:prstGeom>
        </p:spPr>
      </p:pic>
    </p:spTree>
    <p:extLst>
      <p:ext uri="{BB962C8B-B14F-4D97-AF65-F5344CB8AC3E}">
        <p14:creationId xmlns:p14="http://schemas.microsoft.com/office/powerpoint/2010/main" val="66911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br>
              <a:rPr lang="en-GB" dirty="0" smtClean="0"/>
            </a:br>
            <a:r>
              <a:rPr lang="en-GB" dirty="0"/>
              <a:t> </a:t>
            </a:r>
            <a:r>
              <a:rPr lang="en-GB" dirty="0" smtClean="0"/>
              <a:t>     </a:t>
            </a:r>
            <a:br>
              <a:rPr lang="en-GB" dirty="0" smtClean="0"/>
            </a:b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a:xfrm>
            <a:off x="457200" y="1"/>
            <a:ext cx="8229600" cy="5445224"/>
          </a:xfrm>
        </p:spPr>
        <p:txBody>
          <a:bodyPr>
            <a:normAutofit/>
          </a:bodyPr>
          <a:lstStyle/>
          <a:p>
            <a:endParaRPr lang="en-GB" dirty="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395536" y="225920"/>
            <a:ext cx="8291264" cy="1231106"/>
          </a:xfrm>
          <a:prstGeom prst="rect">
            <a:avLst/>
          </a:prstGeom>
        </p:spPr>
        <p:txBody>
          <a:bodyPr wrap="square">
            <a:spAutoFit/>
          </a:bodyPr>
          <a:lstStyle/>
          <a:p>
            <a:r>
              <a:rPr lang="en-GB" sz="2800" b="1" dirty="0" smtClean="0"/>
              <a:t>This is an older photo </a:t>
            </a:r>
            <a:r>
              <a:rPr lang="en-GB" sz="2800" b="1" dirty="0"/>
              <a:t>of </a:t>
            </a:r>
            <a:r>
              <a:rPr lang="en-GB" sz="2800" b="1" dirty="0" smtClean="0"/>
              <a:t> </a:t>
            </a:r>
            <a:r>
              <a:rPr lang="en-GB" sz="2800" b="1" dirty="0"/>
              <a:t>132 High Street in the King Street Conservation Area</a:t>
            </a:r>
          </a:p>
          <a:p>
            <a:r>
              <a:rPr lang="en-GB" dirty="0" smtClean="0"/>
              <a:t> </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8377" y="1390464"/>
            <a:ext cx="3823193" cy="4005064"/>
          </a:xfrm>
          <a:prstGeom prst="rect">
            <a:avLst/>
          </a:prstGeom>
        </p:spPr>
      </p:pic>
    </p:spTree>
    <p:extLst>
      <p:ext uri="{BB962C8B-B14F-4D97-AF65-F5344CB8AC3E}">
        <p14:creationId xmlns:p14="http://schemas.microsoft.com/office/powerpoint/2010/main" val="1815927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br>
              <a:rPr lang="en-GB" dirty="0" smtClean="0"/>
            </a:br>
            <a:r>
              <a:rPr lang="en-GB" dirty="0"/>
              <a:t> </a:t>
            </a:r>
            <a:r>
              <a:rPr lang="en-GB" dirty="0" smtClean="0"/>
              <a:t>     </a:t>
            </a:r>
            <a:br>
              <a:rPr lang="en-GB" dirty="0" smtClean="0"/>
            </a:b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a:xfrm>
            <a:off x="457200" y="1"/>
            <a:ext cx="8229600" cy="5445224"/>
          </a:xfrm>
        </p:spPr>
        <p:txBody>
          <a:bodyPr>
            <a:normAutofit/>
          </a:bodyPr>
          <a:lstStyle/>
          <a:p>
            <a:endParaRPr lang="en-GB" dirty="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98065"/>
            <a:ext cx="8229600" cy="1077218"/>
          </a:xfrm>
          <a:prstGeom prst="rect">
            <a:avLst/>
          </a:prstGeom>
        </p:spPr>
        <p:txBody>
          <a:bodyPr wrap="square">
            <a:spAutoFit/>
          </a:bodyPr>
          <a:lstStyle/>
          <a:p>
            <a:pPr algn="ctr"/>
            <a:r>
              <a:rPr lang="en-GB" sz="3200" b="1" dirty="0"/>
              <a:t>Which is </a:t>
            </a:r>
            <a:r>
              <a:rPr lang="en-GB" sz="3200" b="1" dirty="0" smtClean="0"/>
              <a:t>this </a:t>
            </a:r>
            <a:r>
              <a:rPr lang="en-GB" sz="3200" b="1" dirty="0"/>
              <a:t>building </a:t>
            </a:r>
            <a:r>
              <a:rPr lang="en-GB" sz="3200" b="1" dirty="0" smtClean="0"/>
              <a:t> </a:t>
            </a:r>
            <a:r>
              <a:rPr lang="en-GB" sz="3200" b="1" dirty="0"/>
              <a:t>in </a:t>
            </a:r>
            <a:r>
              <a:rPr lang="en-GB" sz="3200" b="1" dirty="0" smtClean="0"/>
              <a:t>the </a:t>
            </a:r>
            <a:r>
              <a:rPr lang="en-GB" sz="3200" b="1" dirty="0"/>
              <a:t>King Street conservation area </a:t>
            </a:r>
            <a:r>
              <a:rPr lang="en-GB" sz="3200" b="1" dirty="0" smtClean="0"/>
              <a:t>?</a:t>
            </a:r>
            <a:endParaRPr lang="en-GB"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4123" y="2335321"/>
            <a:ext cx="2371701" cy="2873673"/>
          </a:xfrm>
          <a:prstGeom prst="rect">
            <a:avLst/>
          </a:prstGeom>
        </p:spPr>
      </p:pic>
    </p:spTree>
    <p:extLst>
      <p:ext uri="{BB962C8B-B14F-4D97-AF65-F5344CB8AC3E}">
        <p14:creationId xmlns:p14="http://schemas.microsoft.com/office/powerpoint/2010/main" val="406975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br>
              <a:rPr lang="en-GB" dirty="0" smtClean="0"/>
            </a:br>
            <a:r>
              <a:rPr lang="en-GB" dirty="0"/>
              <a:t> </a:t>
            </a:r>
            <a:r>
              <a:rPr lang="en-GB" dirty="0" smtClean="0"/>
              <a:t>     </a:t>
            </a:r>
            <a:br>
              <a:rPr lang="en-GB" dirty="0" smtClean="0"/>
            </a:b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a:xfrm>
            <a:off x="457200" y="1"/>
            <a:ext cx="8229600" cy="5445224"/>
          </a:xfrm>
        </p:spPr>
        <p:txBody>
          <a:bodyPr>
            <a:normAutofit/>
          </a:bodyPr>
          <a:lstStyle/>
          <a:p>
            <a:endParaRPr lang="en-GB" dirty="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98065"/>
            <a:ext cx="8229600" cy="1077218"/>
          </a:xfrm>
          <a:prstGeom prst="rect">
            <a:avLst/>
          </a:prstGeom>
        </p:spPr>
        <p:txBody>
          <a:bodyPr wrap="square">
            <a:spAutoFit/>
          </a:bodyPr>
          <a:lstStyle/>
          <a:p>
            <a:pPr algn="ctr"/>
            <a:r>
              <a:rPr lang="en-GB" sz="3200" b="1" dirty="0"/>
              <a:t>Which is </a:t>
            </a:r>
            <a:r>
              <a:rPr lang="en-GB" sz="3200" b="1" dirty="0" smtClean="0"/>
              <a:t>this </a:t>
            </a:r>
            <a:r>
              <a:rPr lang="en-GB" sz="3200" b="1" dirty="0"/>
              <a:t>building</a:t>
            </a:r>
            <a:r>
              <a:rPr lang="en-GB" sz="3200" b="1" dirty="0" smtClean="0"/>
              <a:t>  </a:t>
            </a:r>
            <a:r>
              <a:rPr lang="en-GB" sz="3200" b="1" dirty="0"/>
              <a:t>in </a:t>
            </a:r>
            <a:r>
              <a:rPr lang="en-GB" sz="3200" b="1" dirty="0" smtClean="0"/>
              <a:t>the </a:t>
            </a:r>
            <a:r>
              <a:rPr lang="en-GB" sz="3200" b="1" dirty="0"/>
              <a:t>King Street conservation area </a:t>
            </a:r>
            <a:r>
              <a:rPr lang="en-GB" sz="3200" b="1" dirty="0" smtClean="0"/>
              <a:t>?</a:t>
            </a:r>
            <a:endParaRPr lang="en-GB" sz="32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2335322"/>
            <a:ext cx="2451983" cy="2909272"/>
          </a:xfrm>
          <a:prstGeom prst="rect">
            <a:avLst/>
          </a:prstGeom>
        </p:spPr>
      </p:pic>
    </p:spTree>
    <p:extLst>
      <p:ext uri="{BB962C8B-B14F-4D97-AF65-F5344CB8AC3E}">
        <p14:creationId xmlns:p14="http://schemas.microsoft.com/office/powerpoint/2010/main" val="1298481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4042792" cy="5435328"/>
          </a:xfrm>
        </p:spPr>
        <p:txBody>
          <a:bodyPr>
            <a:normAutofit/>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br>
              <a:rPr lang="en-GB" dirty="0" smtClean="0"/>
            </a:br>
            <a:r>
              <a:rPr lang="en-GB" dirty="0"/>
              <a:t> </a:t>
            </a:r>
            <a:r>
              <a:rPr lang="en-GB" dirty="0" smtClean="0"/>
              <a:t>     </a:t>
            </a:r>
            <a:br>
              <a:rPr lang="en-GB" dirty="0" smtClean="0"/>
            </a:b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a:xfrm>
            <a:off x="457200" y="1"/>
            <a:ext cx="8229600" cy="5445224"/>
          </a:xfrm>
        </p:spPr>
        <p:txBody>
          <a:bodyPr>
            <a:normAutofit/>
          </a:bodyPr>
          <a:lstStyle/>
          <a:p>
            <a:endParaRPr lang="en-GB" dirty="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457200" y="898065"/>
            <a:ext cx="3766450" cy="5478423"/>
          </a:xfrm>
          <a:prstGeom prst="rect">
            <a:avLst/>
          </a:prstGeom>
        </p:spPr>
        <p:txBody>
          <a:bodyPr wrap="square">
            <a:spAutoFit/>
          </a:bodyPr>
          <a:lstStyle/>
          <a:p>
            <a:pPr lvl="0"/>
            <a:r>
              <a:rPr lang="en-GB" sz="2800" b="1" dirty="0" smtClean="0"/>
              <a:t>Did you guess ?</a:t>
            </a:r>
            <a:r>
              <a:rPr lang="en-GB" dirty="0"/>
              <a:t> </a:t>
            </a:r>
            <a:endParaRPr lang="en-GB" dirty="0" smtClean="0"/>
          </a:p>
          <a:p>
            <a:pPr lvl="0"/>
            <a:endParaRPr lang="en-GB" dirty="0" smtClean="0"/>
          </a:p>
          <a:p>
            <a:pPr lvl="0"/>
            <a:r>
              <a:rPr lang="en-GB" dirty="0" smtClean="0"/>
              <a:t>This is 133-135 </a:t>
            </a:r>
            <a:r>
              <a:rPr lang="en-GB" dirty="0"/>
              <a:t>High Street located in the King St Conservation Area</a:t>
            </a:r>
            <a:r>
              <a:rPr lang="en-GB" dirty="0" smtClean="0"/>
              <a:t>.</a:t>
            </a:r>
          </a:p>
          <a:p>
            <a:pPr lvl="0"/>
            <a:endParaRPr lang="en-GB" dirty="0"/>
          </a:p>
          <a:p>
            <a:pPr lvl="0"/>
            <a:r>
              <a:rPr lang="en-GB" dirty="0" smtClean="0"/>
              <a:t>This </a:t>
            </a:r>
            <a:r>
              <a:rPr lang="en-GB" dirty="0"/>
              <a:t>shop </a:t>
            </a:r>
            <a:r>
              <a:rPr lang="en-GB" dirty="0" smtClean="0"/>
              <a:t>was </a:t>
            </a:r>
            <a:r>
              <a:rPr lang="en-GB" dirty="0"/>
              <a:t>originally built as a town house between 1830-1850</a:t>
            </a:r>
            <a:r>
              <a:rPr lang="en-GB" dirty="0" smtClean="0"/>
              <a:t>.</a:t>
            </a:r>
          </a:p>
          <a:p>
            <a:pPr lvl="0"/>
            <a:endParaRPr lang="en-GB" dirty="0"/>
          </a:p>
          <a:p>
            <a:pPr lvl="0"/>
            <a:r>
              <a:rPr lang="en-GB" dirty="0" smtClean="0"/>
              <a:t> </a:t>
            </a:r>
            <a:r>
              <a:rPr lang="en-GB" dirty="0"/>
              <a:t>It would have been quite different looking from its much older and shorter neighbours</a:t>
            </a:r>
            <a:r>
              <a:rPr lang="en-GB" dirty="0" smtClean="0"/>
              <a:t>.</a:t>
            </a:r>
          </a:p>
          <a:p>
            <a:pPr lvl="0"/>
            <a:endParaRPr lang="en-GB" dirty="0"/>
          </a:p>
          <a:p>
            <a:pPr lvl="0"/>
            <a:r>
              <a:rPr lang="en-GB" dirty="0" smtClean="0"/>
              <a:t> </a:t>
            </a:r>
            <a:r>
              <a:rPr lang="en-GB" dirty="0"/>
              <a:t>It was converted to shops likely later in the 1800s when the </a:t>
            </a:r>
            <a:r>
              <a:rPr lang="en-GB" dirty="0" smtClean="0"/>
              <a:t>High </a:t>
            </a:r>
            <a:r>
              <a:rPr lang="en-GB" dirty="0"/>
              <a:t>Street expanded. It is Grade II Listed</a:t>
            </a:r>
            <a:endParaRPr lang="en-GB" sz="2800" b="1" dirty="0" smtClean="0"/>
          </a:p>
          <a:p>
            <a:pPr lvl="0"/>
            <a:endParaRPr lang="en-GB" dirty="0"/>
          </a:p>
          <a:p>
            <a:pPr lvl="0"/>
            <a:r>
              <a:rPr lang="en-GB" sz="2000" dirty="0"/>
              <a:t> </a:t>
            </a:r>
          </a:p>
          <a:p>
            <a:r>
              <a:rPr lang="en-GB" sz="3200" b="1" dirty="0" smtClean="0"/>
              <a:t>    </a:t>
            </a:r>
            <a:r>
              <a:rPr lang="en-GB" dirty="0" smtClean="0"/>
              <a:t>. </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612069"/>
            <a:ext cx="3165816" cy="4221088"/>
          </a:xfrm>
          <a:prstGeom prst="rect">
            <a:avLst/>
          </a:prstGeom>
        </p:spPr>
      </p:pic>
    </p:spTree>
    <p:extLst>
      <p:ext uri="{BB962C8B-B14F-4D97-AF65-F5344CB8AC3E}">
        <p14:creationId xmlns:p14="http://schemas.microsoft.com/office/powerpoint/2010/main" val="143728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5920"/>
            <a:ext cx="8229600" cy="1114848"/>
          </a:xfrm>
        </p:spPr>
        <p:txBody>
          <a:bodyPr>
            <a:normAutofit fontScale="90000"/>
          </a:bodyPr>
          <a:lstStyle/>
          <a:p>
            <a:r>
              <a:rPr lang="en-GB" dirty="0" smtClean="0"/>
              <a:t>    </a:t>
            </a:r>
            <a:r>
              <a:rPr lang="en-GB" dirty="0"/>
              <a:t> </a:t>
            </a:r>
            <a:r>
              <a:rPr lang="en-GB" dirty="0" smtClean="0"/>
              <a:t>   </a:t>
            </a:r>
            <a:br>
              <a:rPr lang="en-GB" dirty="0" smtClean="0"/>
            </a:br>
            <a:r>
              <a:rPr lang="en-GB" dirty="0"/>
              <a:t/>
            </a:r>
            <a:br>
              <a:rPr lang="en-GB" dirty="0"/>
            </a:br>
            <a:r>
              <a:rPr lang="en-GB" dirty="0" smtClean="0"/>
              <a:t>                         </a:t>
            </a:r>
            <a:br>
              <a:rPr lang="en-GB" dirty="0" smtClean="0"/>
            </a:br>
            <a:r>
              <a:rPr lang="en-GB" dirty="0"/>
              <a:t> </a:t>
            </a:r>
            <a:r>
              <a:rPr lang="en-GB" dirty="0" smtClean="0"/>
              <a:t>     </a:t>
            </a:r>
            <a:br>
              <a:rPr lang="en-GB" dirty="0" smtClean="0"/>
            </a:br>
            <a:r>
              <a:rPr lang="en-GB" dirty="0" smtClean="0"/>
              <a:t/>
            </a:r>
            <a:br>
              <a:rPr lang="en-GB" dirty="0" smtClean="0"/>
            </a:br>
            <a:r>
              <a:rPr lang="en-GB" dirty="0" smtClean="0"/>
              <a:t> </a:t>
            </a:r>
            <a:r>
              <a:rPr lang="en-GB" dirty="0"/>
              <a:t/>
            </a:r>
            <a:br>
              <a:rPr lang="en-GB" dirty="0"/>
            </a:br>
            <a:r>
              <a:rPr lang="en-GB" dirty="0" smtClean="0"/>
              <a:t/>
            </a:r>
            <a:br>
              <a:rPr lang="en-GB" dirty="0" smtClean="0"/>
            </a:br>
            <a:endParaRPr lang="en-GB" dirty="0"/>
          </a:p>
        </p:txBody>
      </p:sp>
      <p:sp>
        <p:nvSpPr>
          <p:cNvPr id="2" name="Content Placeholder 1"/>
          <p:cNvSpPr>
            <a:spLocks noGrp="1"/>
          </p:cNvSpPr>
          <p:nvPr>
            <p:ph idx="1"/>
          </p:nvPr>
        </p:nvSpPr>
        <p:spPr>
          <a:xfrm>
            <a:off x="457200" y="1"/>
            <a:ext cx="8229600" cy="5445224"/>
          </a:xfrm>
        </p:spPr>
        <p:txBody>
          <a:bodyPr>
            <a:normAutofit/>
          </a:bodyPr>
          <a:lstStyle/>
          <a:p>
            <a:endParaRPr lang="en-GB" dirty="0"/>
          </a:p>
          <a:p>
            <a:pPr marL="0" indent="0">
              <a:buNone/>
            </a:pPr>
            <a:endParaRPr lang="en-GB" dirty="0" smtClean="0"/>
          </a:p>
        </p:txBody>
      </p:sp>
      <p:pic>
        <p:nvPicPr>
          <p:cNvPr id="7" name="Picture 6" descr="\\w3r.org.uk\MainDrive\Watford\01_C&amp;ES\04_Museum\Wat Museum\Images\MUSEUM - images, logos etc\Logos\Watford Museum Logos\Sketch Logo\museumsketch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805264"/>
            <a:ext cx="1000125" cy="866775"/>
          </a:xfrm>
          <a:prstGeom prst="rect">
            <a:avLst/>
          </a:prstGeom>
          <a:noFill/>
          <a:ln>
            <a:noFill/>
          </a:ln>
        </p:spPr>
      </p:pic>
      <p:sp>
        <p:nvSpPr>
          <p:cNvPr id="5" name="Rectangle 4"/>
          <p:cNvSpPr/>
          <p:nvPr/>
        </p:nvSpPr>
        <p:spPr>
          <a:xfrm>
            <a:off x="395536" y="225920"/>
            <a:ext cx="8291264" cy="1231106"/>
          </a:xfrm>
          <a:prstGeom prst="rect">
            <a:avLst/>
          </a:prstGeom>
        </p:spPr>
        <p:txBody>
          <a:bodyPr wrap="square">
            <a:spAutoFit/>
          </a:bodyPr>
          <a:lstStyle/>
          <a:p>
            <a:r>
              <a:rPr lang="en-GB" sz="2800" b="1" dirty="0" smtClean="0"/>
              <a:t>These older photos of 133-135 </a:t>
            </a:r>
            <a:r>
              <a:rPr lang="en-GB" sz="2800" b="1" dirty="0"/>
              <a:t>High Street located in the King St Conservation Area.</a:t>
            </a:r>
          </a:p>
          <a:p>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921" y="1483963"/>
            <a:ext cx="2708465" cy="343889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1408429"/>
            <a:ext cx="2232248" cy="3544687"/>
          </a:xfrm>
          <a:prstGeom prst="rect">
            <a:avLst/>
          </a:prstGeom>
        </p:spPr>
      </p:pic>
    </p:spTree>
    <p:extLst>
      <p:ext uri="{BB962C8B-B14F-4D97-AF65-F5344CB8AC3E}">
        <p14:creationId xmlns:p14="http://schemas.microsoft.com/office/powerpoint/2010/main" val="4235542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0.21.0.2123"/>
  <p:tag name="SLIDO_PRESENTATION_ID" val="00000000-0000-0000-0000-000000000000"/>
  <p:tag name="SLIDO_EVENT_UUID" val="09f37782-e3d8-4212-b744-b1d55628ea2e"/>
  <p:tag name="SLIDO_EVENT_SECTION_UUID" val="599cf2c4-3acd-4a59-9aa1-febbb06a5a63"/>
</p:tagLst>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26252</TotalTime>
  <Words>1409</Words>
  <Application>Microsoft Office PowerPoint</Application>
  <PresentationFormat>On-screen Show (4:3)</PresentationFormat>
  <Paragraphs>201</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BatangChe</vt:lpstr>
      <vt:lpstr>Calibri</vt:lpstr>
      <vt:lpstr>Blank</vt:lpstr>
      <vt:lpstr>                         Conservation areas in Watford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vector>
  </TitlesOfParts>
  <Company>L&amp;Q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Cox</dc:creator>
  <cp:lastModifiedBy>Clare Davies</cp:lastModifiedBy>
  <cp:revision>1173</cp:revision>
  <cp:lastPrinted>2019-02-05T12:27:59Z</cp:lastPrinted>
  <dcterms:created xsi:type="dcterms:W3CDTF">2017-05-19T12:49:29Z</dcterms:created>
  <dcterms:modified xsi:type="dcterms:W3CDTF">2022-10-26T18:39:19Z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0.21.0.2123</vt:lpwstr>
  </property>
</Properties>
</file>