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64" r:id="rId2"/>
    <p:sldId id="256" r:id="rId3"/>
    <p:sldId id="350" r:id="rId4"/>
    <p:sldId id="351" r:id="rId5"/>
    <p:sldId id="352" r:id="rId6"/>
    <p:sldId id="353" r:id="rId7"/>
    <p:sldId id="354" r:id="rId8"/>
    <p:sldId id="355" r:id="rId9"/>
    <p:sldId id="345" r:id="rId10"/>
    <p:sldId id="348" r:id="rId11"/>
    <p:sldId id="356" r:id="rId12"/>
    <p:sldId id="357" r:id="rId13"/>
    <p:sldId id="358" r:id="rId14"/>
    <p:sldId id="359" r:id="rId15"/>
    <p:sldId id="360" r:id="rId16"/>
    <p:sldId id="361" r:id="rId17"/>
    <p:sldId id="363" r:id="rId18"/>
    <p:sldId id="362" r:id="rId19"/>
    <p:sldId id="365" r:id="rId20"/>
    <p:sldId id="296" r:id="rId21"/>
  </p:sldIdLst>
  <p:sldSz cx="9144000" cy="6858000" type="screen4x3"/>
  <p:notesSz cx="6797675" cy="9926638"/>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am Hornsby" initials="LH" lastIdx="2" clrIdx="0"/>
  <p:cmAuthor id="1" name="Andrew Cox" initials="AC" lastIdx="1" clrIdx="1">
    <p:extLst>
      <p:ext uri="{19B8F6BF-5375-455C-9EA6-DF929625EA0E}">
        <p15:presenceInfo xmlns:p15="http://schemas.microsoft.com/office/powerpoint/2012/main" userId="S-1-5-21-3932829450-4259061439-2630027748-5652" providerId="AD"/>
      </p:ext>
    </p:extLst>
  </p:cmAuthor>
  <p:cmAuthor id="2" name="Vince Murphy" initials="VM" lastIdx="4" clrIdx="2">
    <p:extLst>
      <p:ext uri="{19B8F6BF-5375-455C-9EA6-DF929625EA0E}">
        <p15:presenceInfo xmlns:p15="http://schemas.microsoft.com/office/powerpoint/2012/main" userId="S-1-5-21-3932829450-4259061439-2630027748-5578" providerId="AD"/>
      </p:ext>
    </p:extLst>
  </p:cmAuthor>
  <p:cmAuthor id="3" name="Naomi Wilson" initials="NW" lastIdx="4" clrIdx="3">
    <p:extLst>
      <p:ext uri="{19B8F6BF-5375-455C-9EA6-DF929625EA0E}">
        <p15:presenceInfo xmlns:p15="http://schemas.microsoft.com/office/powerpoint/2012/main" userId="S-1-5-21-3932829450-4259061439-2630027748-9928" providerId="AD"/>
      </p:ext>
    </p:extLst>
  </p:cmAuthor>
  <p:cmAuthor id="4" name="Kathryn Robson" initials="KR" lastIdx="11" clrIdx="4">
    <p:extLst>
      <p:ext uri="{19B8F6BF-5375-455C-9EA6-DF929625EA0E}">
        <p15:presenceInfo xmlns:p15="http://schemas.microsoft.com/office/powerpoint/2012/main" userId="S-1-5-21-3932829450-4259061439-2630027748-5657" providerId="AD"/>
      </p:ext>
    </p:extLst>
  </p:cmAuthor>
  <p:cmAuthor id="5" name="Kate Harrison" initials="KH" lastIdx="1" clrIdx="5">
    <p:extLst>
      <p:ext uri="{19B8F6BF-5375-455C-9EA6-DF929625EA0E}">
        <p15:presenceInfo xmlns:p15="http://schemas.microsoft.com/office/powerpoint/2012/main" userId="S-1-5-21-3932829450-4259061439-2630027748-9281" providerId="AD"/>
      </p:ext>
    </p:extLst>
  </p:cmAuthor>
  <p:cmAuthor id="6" name="Donna Nolan" initials="DN" lastIdx="17" clrIdx="6">
    <p:extLst>
      <p:ext uri="{19B8F6BF-5375-455C-9EA6-DF929625EA0E}">
        <p15:presenceInfo xmlns:p15="http://schemas.microsoft.com/office/powerpoint/2012/main" userId="S-1-5-21-3932829450-4259061439-2630027748-85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C34"/>
    <a:srgbClr val="FFFFCC"/>
    <a:srgbClr val="DEA900"/>
    <a:srgbClr val="F6BB00"/>
    <a:srgbClr val="D6A300"/>
    <a:srgbClr val="EEB500"/>
    <a:srgbClr val="EAB200"/>
    <a:srgbClr val="E4F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61104" autoAdjust="0"/>
  </p:normalViewPr>
  <p:slideViewPr>
    <p:cSldViewPr>
      <p:cViewPr varScale="1">
        <p:scale>
          <a:sx n="73" d="100"/>
          <a:sy n="73" d="100"/>
        </p:scale>
        <p:origin x="126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9" d="100"/>
          <a:sy n="49" d="100"/>
        </p:scale>
        <p:origin x="27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58E23BC0-062B-4038-AAF2-BD22503A04B8}" type="datetimeFigureOut">
              <a:rPr lang="en-GB" smtClean="0"/>
              <a:t>25/10/2022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3" tIns="45717" rIns="91433" bIns="45717"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3C6F5723-76BE-44EE-98E2-F5F7DCFEBF4F}" type="slidenum">
              <a:rPr lang="en-GB" smtClean="0"/>
              <a:t>‹#›</a:t>
            </a:fld>
            <a:endParaRPr lang="en-GB" dirty="0"/>
          </a:p>
        </p:txBody>
      </p:sp>
    </p:spTree>
    <p:extLst>
      <p:ext uri="{BB962C8B-B14F-4D97-AF65-F5344CB8AC3E}">
        <p14:creationId xmlns:p14="http://schemas.microsoft.com/office/powerpoint/2010/main" val="3393538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241C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8" descr="WatfordBC_RGB_(revers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5416" y="5687481"/>
            <a:ext cx="1857024" cy="765855"/>
          </a:xfrm>
          <a:prstGeom prst="rect">
            <a:avLst/>
          </a:prstGeom>
        </p:spPr>
      </p:pic>
      <p:pic>
        <p:nvPicPr>
          <p:cNvPr id="10" name="Picture 9" descr="liketose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2938" y="857250"/>
            <a:ext cx="42148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0" hasCustomPrompt="1"/>
          </p:nvPr>
        </p:nvSpPr>
        <p:spPr>
          <a:xfrm>
            <a:off x="642938" y="2924943"/>
            <a:ext cx="4360862" cy="648073"/>
          </a:xfrm>
        </p:spPr>
        <p:txBody>
          <a:bodyPr/>
          <a:lstStyle>
            <a:lvl1pPr marL="0" indent="0">
              <a:buNone/>
              <a:defRPr sz="3600" b="1">
                <a:solidFill>
                  <a:schemeClr val="bg1"/>
                </a:solidFill>
              </a:defRPr>
            </a:lvl1pPr>
            <a:lvl2pPr marL="0" indent="0">
              <a:buNone/>
              <a:defRPr sz="3200" b="1">
                <a:solidFill>
                  <a:schemeClr val="bg1"/>
                </a:solidFill>
              </a:defRPr>
            </a:lvl2pPr>
            <a:lvl3pPr marL="0" indent="0">
              <a:spcBef>
                <a:spcPts val="2400"/>
              </a:spcBef>
              <a:buNone/>
              <a:defRPr sz="3200">
                <a:solidFill>
                  <a:schemeClr val="bg1"/>
                </a:solidFill>
              </a:defRPr>
            </a:lvl3pPr>
            <a:lvl4pPr marL="0" indent="0">
              <a:buNone/>
              <a:defRPr sz="2800">
                <a:solidFill>
                  <a:schemeClr val="bg1"/>
                </a:solidFill>
              </a:defRPr>
            </a:lvl4pPr>
          </a:lstStyle>
          <a:p>
            <a:pPr lvl="0"/>
            <a:r>
              <a:rPr lang="en-US" dirty="0"/>
              <a:t>Insert Title</a:t>
            </a:r>
          </a:p>
          <a:p>
            <a:pPr lvl="1"/>
            <a:r>
              <a:rPr lang="en-US" dirty="0"/>
              <a:t>Sub title</a:t>
            </a:r>
          </a:p>
          <a:p>
            <a:pPr lvl="2"/>
            <a:r>
              <a:rPr lang="en-US" dirty="0"/>
              <a:t>Presenter</a:t>
            </a:r>
          </a:p>
          <a:p>
            <a:pPr lvl="3"/>
            <a:r>
              <a:rPr lang="en-US" dirty="0"/>
              <a:t>Date</a:t>
            </a:r>
          </a:p>
          <a:p>
            <a:pPr lvl="0"/>
            <a:endParaRPr lang="en-US" dirty="0"/>
          </a:p>
        </p:txBody>
      </p:sp>
    </p:spTree>
    <p:extLst>
      <p:ext uri="{BB962C8B-B14F-4D97-AF65-F5344CB8AC3E}">
        <p14:creationId xmlns:p14="http://schemas.microsoft.com/office/powerpoint/2010/main" val="145652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a:solidFill>
                  <a:srgbClr val="241C34"/>
                </a:solidFill>
                <a:latin typeface="Calibri" pitchFamily="34" charset="0"/>
                <a:ea typeface="BatangChe" pitchFamily="49" charset="-127"/>
              </a:defRPr>
            </a:lvl1pPr>
          </a:lstStyle>
          <a:p>
            <a:r>
              <a:rPr lang="en-US"/>
              <a:t>Click to edit Master title style</a:t>
            </a:r>
            <a:endParaRPr lang="en-GB" dirty="0"/>
          </a:p>
        </p:txBody>
      </p:sp>
      <p:sp>
        <p:nvSpPr>
          <p:cNvPr id="3" name="Content Placeholder 2"/>
          <p:cNvSpPr>
            <a:spLocks noGrp="1"/>
          </p:cNvSpPr>
          <p:nvPr>
            <p:ph idx="1"/>
          </p:nvPr>
        </p:nvSpPr>
        <p:spPr>
          <a:xfrm>
            <a:off x="457200" y="1052736"/>
            <a:ext cx="8229600" cy="5073427"/>
          </a:xfrm>
        </p:spPr>
        <p:txBody>
          <a:bodyPr/>
          <a:lstStyle>
            <a:lvl1pPr>
              <a:defRPr>
                <a:solidFill>
                  <a:srgbClr val="241C34"/>
                </a:solidFill>
                <a:latin typeface="Calibri" pitchFamily="34" charset="0"/>
              </a:defRPr>
            </a:lvl1pPr>
            <a:lvl2pPr>
              <a:defRPr>
                <a:solidFill>
                  <a:srgbClr val="241C34"/>
                </a:solidFill>
                <a:latin typeface="Calibri" pitchFamily="34" charset="0"/>
              </a:defRPr>
            </a:lvl2pPr>
            <a:lvl3pPr>
              <a:defRPr>
                <a:solidFill>
                  <a:srgbClr val="241C34"/>
                </a:solidFill>
                <a:latin typeface="Calibri" pitchFamily="34" charset="0"/>
              </a:defRPr>
            </a:lvl3pPr>
            <a:lvl4pPr>
              <a:defRPr>
                <a:solidFill>
                  <a:srgbClr val="241C34"/>
                </a:solidFill>
                <a:latin typeface="Calibri" pitchFamily="34" charset="0"/>
              </a:defRPr>
            </a:lvl4pPr>
            <a:lvl5pPr>
              <a:defRPr>
                <a:solidFill>
                  <a:srgbClr val="241C34"/>
                </a:solidFill>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467544" y="6356350"/>
            <a:ext cx="2133600" cy="365125"/>
          </a:xfrm>
        </p:spPr>
        <p:txBody>
          <a:bodyPr/>
          <a:lstStyle>
            <a:lvl1pPr algn="l">
              <a:defRPr/>
            </a:lvl1pPr>
          </a:lstStyle>
          <a:p>
            <a:fld id="{47BA335B-F01A-4C1D-9D39-DCE5C51E7083}"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2360" y="6276677"/>
            <a:ext cx="1152128" cy="464691"/>
          </a:xfrm>
          <a:prstGeom prst="rect">
            <a:avLst/>
          </a:prstGeom>
        </p:spPr>
      </p:pic>
    </p:spTree>
    <p:extLst>
      <p:ext uri="{BB962C8B-B14F-4D97-AF65-F5344CB8AC3E}">
        <p14:creationId xmlns:p14="http://schemas.microsoft.com/office/powerpoint/2010/main" val="309658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28800"/>
            <a:ext cx="8229600" cy="77809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a:solidFill>
                  <a:srgbClr val="241C34"/>
                </a:solidFill>
                <a:latin typeface="Calibri" pitchFamily="34" charset="0"/>
                <a:ea typeface="BatangChe" pitchFamily="49" charset="-127"/>
              </a:defRPr>
            </a:lvl1pPr>
          </a:lstStyle>
          <a:p>
            <a:r>
              <a:rPr lang="en-GB" dirty="0"/>
              <a:t>Section heading</a:t>
            </a:r>
          </a:p>
        </p:txBody>
      </p:sp>
      <p:sp>
        <p:nvSpPr>
          <p:cNvPr id="6" name="Slide Number Placeholder 5"/>
          <p:cNvSpPr>
            <a:spLocks noGrp="1"/>
          </p:cNvSpPr>
          <p:nvPr>
            <p:ph type="sldNum" sz="quarter" idx="12"/>
          </p:nvPr>
        </p:nvSpPr>
        <p:spPr>
          <a:xfrm>
            <a:off x="467544" y="6356350"/>
            <a:ext cx="2133600" cy="365125"/>
          </a:xfrm>
        </p:spPr>
        <p:txBody>
          <a:bodyPr/>
          <a:lstStyle>
            <a:lvl1pPr algn="l">
              <a:defRPr/>
            </a:lvl1pPr>
          </a:lstStyle>
          <a:p>
            <a:fld id="{47BA335B-F01A-4C1D-9D39-DCE5C51E7083}" type="slidenum">
              <a:rPr lang="en-GB" smtClean="0"/>
              <a:pPr/>
              <a:t>‹#›</a:t>
            </a:fld>
            <a:endParaRPr lang="en-GB" dirty="0"/>
          </a:p>
        </p:txBody>
      </p:sp>
      <p:sp>
        <p:nvSpPr>
          <p:cNvPr id="8" name="Rectangle 7"/>
          <p:cNvSpPr/>
          <p:nvPr userDrawn="1"/>
        </p:nvSpPr>
        <p:spPr>
          <a:xfrm>
            <a:off x="0" y="4857750"/>
            <a:ext cx="9144000" cy="2000250"/>
          </a:xfrm>
          <a:prstGeom prst="rect">
            <a:avLst/>
          </a:prstGeom>
          <a:solidFill>
            <a:srgbClr val="241C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4" descr="Watford_'W'_Exercis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188" y="2633663"/>
            <a:ext cx="3367087"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atfordBC_RGB_(revers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5416" y="5687481"/>
            <a:ext cx="1857024" cy="765855"/>
          </a:xfrm>
          <a:prstGeom prst="rect">
            <a:avLst/>
          </a:prstGeom>
        </p:spPr>
      </p:pic>
    </p:spTree>
    <p:extLst>
      <p:ext uri="{BB962C8B-B14F-4D97-AF65-F5344CB8AC3E}">
        <p14:creationId xmlns:p14="http://schemas.microsoft.com/office/powerpoint/2010/main" val="211465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0"/>
            <a:ext cx="8229600" cy="77809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a:solidFill>
                  <a:srgbClr val="241C34"/>
                </a:solidFill>
                <a:latin typeface="Calibri" pitchFamily="34" charset="0"/>
                <a:ea typeface="BatangChe" pitchFamily="49" charset="-127"/>
              </a:defRPr>
            </a:lvl1pPr>
          </a:lstStyle>
          <a:p>
            <a:r>
              <a:rPr lang="en-US"/>
              <a:t>Click to edit Master title style</a:t>
            </a:r>
            <a:endParaRPr lang="en-GB" dirty="0"/>
          </a:p>
        </p:txBody>
      </p:sp>
      <p:sp>
        <p:nvSpPr>
          <p:cNvPr id="3" name="Content Placeholder 2"/>
          <p:cNvSpPr>
            <a:spLocks noGrp="1"/>
          </p:cNvSpPr>
          <p:nvPr>
            <p:ph idx="1"/>
          </p:nvPr>
        </p:nvSpPr>
        <p:spPr>
          <a:xfrm>
            <a:off x="457200" y="1412775"/>
            <a:ext cx="8229600" cy="4032449"/>
          </a:xfrm>
        </p:spPr>
        <p:txBody>
          <a:bodyPr/>
          <a:lstStyle>
            <a:lvl1pPr>
              <a:defRPr>
                <a:solidFill>
                  <a:srgbClr val="241C34"/>
                </a:solidFill>
                <a:latin typeface="Calibri" pitchFamily="34" charset="0"/>
              </a:defRPr>
            </a:lvl1pPr>
            <a:lvl2pPr>
              <a:defRPr>
                <a:solidFill>
                  <a:srgbClr val="241C34"/>
                </a:solidFill>
                <a:latin typeface="Calibri" pitchFamily="34" charset="0"/>
              </a:defRPr>
            </a:lvl2pPr>
            <a:lvl3pPr>
              <a:defRPr>
                <a:solidFill>
                  <a:srgbClr val="241C34"/>
                </a:solidFill>
                <a:latin typeface="Calibri" pitchFamily="34" charset="0"/>
              </a:defRPr>
            </a:lvl3pPr>
            <a:lvl4pPr>
              <a:defRPr>
                <a:solidFill>
                  <a:srgbClr val="241C34"/>
                </a:solidFill>
                <a:latin typeface="Calibri" pitchFamily="34" charset="0"/>
              </a:defRPr>
            </a:lvl4pPr>
            <a:lvl5pPr>
              <a:defRPr>
                <a:solidFill>
                  <a:srgbClr val="241C34"/>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467544" y="6356350"/>
            <a:ext cx="2133600" cy="365125"/>
          </a:xfrm>
        </p:spPr>
        <p:txBody>
          <a:bodyPr/>
          <a:lstStyle>
            <a:lvl1pPr algn="l">
              <a:defRPr/>
            </a:lvl1pPr>
          </a:lstStyle>
          <a:p>
            <a:fld id="{47BA335B-F01A-4C1D-9D39-DCE5C51E7083}" type="slidenum">
              <a:rPr lang="en-GB" smtClean="0"/>
              <a:pPr/>
              <a:t>‹#›</a:t>
            </a:fld>
            <a:endParaRPr lang="en-GB" dirty="0"/>
          </a:p>
        </p:txBody>
      </p:sp>
      <p:sp>
        <p:nvSpPr>
          <p:cNvPr id="8" name="Rectangle 7"/>
          <p:cNvSpPr/>
          <p:nvPr userDrawn="1"/>
        </p:nvSpPr>
        <p:spPr>
          <a:xfrm>
            <a:off x="0" y="5572125"/>
            <a:ext cx="9144000" cy="1285875"/>
          </a:xfrm>
          <a:prstGeom prst="rect">
            <a:avLst/>
          </a:prstGeom>
          <a:solidFill>
            <a:srgbClr val="241C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8" descr="WatfordBC_RGB_(revers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5416" y="5687481"/>
            <a:ext cx="1857024" cy="765855"/>
          </a:xfrm>
          <a:prstGeom prst="rect">
            <a:avLst/>
          </a:prstGeom>
        </p:spPr>
      </p:pic>
      <p:pic>
        <p:nvPicPr>
          <p:cNvPr id="4" name="Picture 3"/>
          <p:cNvPicPr>
            <a:picLocks noChangeAspect="1"/>
          </p:cNvPicPr>
          <p:nvPr userDrawn="1"/>
        </p:nvPicPr>
        <p:blipFill>
          <a:blip r:embed="rId3"/>
          <a:stretch>
            <a:fillRect/>
          </a:stretch>
        </p:blipFill>
        <p:spPr>
          <a:xfrm>
            <a:off x="323528" y="5670500"/>
            <a:ext cx="1064655" cy="1047130"/>
          </a:xfrm>
          <a:prstGeom prst="rect">
            <a:avLst/>
          </a:prstGeom>
        </p:spPr>
      </p:pic>
    </p:spTree>
    <p:extLst>
      <p:ext uri="{BB962C8B-B14F-4D97-AF65-F5344CB8AC3E}">
        <p14:creationId xmlns:p14="http://schemas.microsoft.com/office/powerpoint/2010/main" val="246223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BA335B-F01A-4C1D-9D39-DCE5C51E7083}" type="slidenum">
              <a:rPr lang="en-GB" smtClean="0"/>
              <a:t>‹#›</a:t>
            </a:fld>
            <a:endParaRPr lang="en-GB" dirty="0"/>
          </a:p>
        </p:txBody>
      </p:sp>
    </p:spTree>
    <p:extLst>
      <p:ext uri="{BB962C8B-B14F-4D97-AF65-F5344CB8AC3E}">
        <p14:creationId xmlns:p14="http://schemas.microsoft.com/office/powerpoint/2010/main" val="1349668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A335B-F01A-4C1D-9D39-DCE5C51E7083}" type="slidenum">
              <a:rPr lang="en-GB" smtClean="0"/>
              <a:t>‹#›</a:t>
            </a:fld>
            <a:endParaRPr lang="en-GB" dirty="0"/>
          </a:p>
        </p:txBody>
      </p:sp>
    </p:spTree>
    <p:extLst>
      <p:ext uri="{BB962C8B-B14F-4D97-AF65-F5344CB8AC3E}">
        <p14:creationId xmlns:p14="http://schemas.microsoft.com/office/powerpoint/2010/main" val="403171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Conservation areas in Watford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4524315"/>
          </a:xfrm>
          <a:prstGeom prst="rect">
            <a:avLst/>
          </a:prstGeom>
        </p:spPr>
        <p:txBody>
          <a:bodyPr wrap="square">
            <a:spAutoFit/>
          </a:bodyPr>
          <a:lstStyle/>
          <a:p>
            <a:pPr>
              <a:spcAft>
                <a:spcPts val="0"/>
              </a:spcAft>
            </a:pPr>
            <a:r>
              <a:rPr lang="en-GB" dirty="0"/>
              <a:t>Watford Borough has 10 heritage </a:t>
            </a:r>
            <a:r>
              <a:rPr lang="en-GB" dirty="0" smtClean="0"/>
              <a:t>conservation areas  </a:t>
            </a:r>
            <a:r>
              <a:rPr lang="en-GB" dirty="0"/>
              <a:t>These were designated to protect areas of special architectural or historic interest. </a:t>
            </a:r>
            <a:endParaRPr lang="en-GB" dirty="0" smtClean="0"/>
          </a:p>
          <a:p>
            <a:pPr>
              <a:spcAft>
                <a:spcPts val="0"/>
              </a:spcAft>
            </a:pPr>
            <a:endParaRPr lang="en-GB" dirty="0"/>
          </a:p>
          <a:p>
            <a:pPr>
              <a:spcAft>
                <a:spcPts val="0"/>
              </a:spcAft>
            </a:pPr>
            <a:r>
              <a:rPr lang="en-GB" dirty="0" smtClean="0"/>
              <a:t>This year there has been a review of  </a:t>
            </a:r>
            <a:r>
              <a:rPr lang="en-GB" dirty="0"/>
              <a:t>a document called the </a:t>
            </a:r>
            <a:r>
              <a:rPr lang="en-GB" dirty="0" smtClean="0"/>
              <a:t>Conservation Areas management plan, </a:t>
            </a:r>
            <a:r>
              <a:rPr lang="en-GB" dirty="0"/>
              <a:t>which was created in 2013. This plan set out Watford Borough Council’s approach for preserving and enhancing conservation </a:t>
            </a:r>
            <a:r>
              <a:rPr lang="en-GB" dirty="0" smtClean="0"/>
              <a:t>areas.</a:t>
            </a:r>
          </a:p>
          <a:p>
            <a:pPr>
              <a:spcAft>
                <a:spcPts val="0"/>
              </a:spcAft>
            </a:pPr>
            <a:endParaRPr lang="en-GB" dirty="0"/>
          </a:p>
          <a:p>
            <a:pPr>
              <a:spcAft>
                <a:spcPts val="0"/>
              </a:spcAft>
            </a:pPr>
            <a:r>
              <a:rPr lang="en-GB" dirty="0" smtClean="0"/>
              <a:t>Much useful information has been gathered and published during this process. It has been collated in the related presentation to support learning about the local area </a:t>
            </a:r>
          </a:p>
          <a:p>
            <a:pPr>
              <a:spcAft>
                <a:spcPts val="0"/>
              </a:spcAft>
            </a:pPr>
            <a:endParaRPr lang="en-GB" dirty="0"/>
          </a:p>
          <a:p>
            <a:pPr>
              <a:spcAft>
                <a:spcPts val="0"/>
              </a:spcAft>
            </a:pPr>
            <a:endParaRPr lang="en-GB" dirty="0" smtClean="0"/>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336" y="3715192"/>
            <a:ext cx="4105275" cy="1714500"/>
          </a:xfrm>
          <a:prstGeom prst="rect">
            <a:avLst/>
          </a:prstGeom>
        </p:spPr>
      </p:pic>
    </p:spTree>
    <p:extLst>
      <p:ext uri="{BB962C8B-B14F-4D97-AF65-F5344CB8AC3E}">
        <p14:creationId xmlns:p14="http://schemas.microsoft.com/office/powerpoint/2010/main" val="2362755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179512" y="61768"/>
            <a:ext cx="8640960" cy="1351008"/>
          </a:xfrm>
        </p:spPr>
        <p:txBody>
          <a:bodyPr>
            <a:noAutofit/>
          </a:bodyPr>
          <a:lstStyle/>
          <a:p>
            <a:pPr marL="0" indent="0" algn="ctr">
              <a:buNone/>
            </a:pPr>
            <a:r>
              <a:rPr lang="en-GB" sz="2000" b="1" dirty="0"/>
              <a:t>Civic core </a:t>
            </a:r>
          </a:p>
          <a:p>
            <a:pPr marL="0" indent="0" algn="ctr">
              <a:buNone/>
            </a:pPr>
            <a:r>
              <a:rPr lang="en-GB" sz="2000" dirty="0"/>
              <a:t>The Civic Core Conservation area contains Watford’s main civic buildings and marks the northern limit of the town’s medieval settlement. </a:t>
            </a:r>
          </a:p>
          <a:p>
            <a:pPr marL="0" indent="0" algn="ctr">
              <a:buNone/>
            </a:pPr>
            <a:r>
              <a:rPr lang="en-GB" sz="2000" dirty="0"/>
              <a:t>The conservation area follows the path of a historically important road and contains a number of nationally listed buildings. These include ‘Little </a:t>
            </a:r>
            <a:r>
              <a:rPr lang="en-GB" sz="2000" dirty="0" err="1"/>
              <a:t>Cassiobury</a:t>
            </a:r>
            <a:r>
              <a:rPr lang="en-GB" sz="2000" dirty="0"/>
              <a:t>’, a former Dower House of the </a:t>
            </a:r>
            <a:r>
              <a:rPr lang="en-GB" sz="2000" dirty="0" err="1"/>
              <a:t>Cassiobury</a:t>
            </a:r>
            <a:r>
              <a:rPr lang="en-GB" sz="2000" dirty="0"/>
              <a:t> Estate, which dates back to the late 17th century, and the Town Hall, which was opened in 1939</a:t>
            </a:r>
            <a:r>
              <a:rPr lang="en-GB" sz="2000" dirty="0" smtClean="0"/>
              <a:t>.</a:t>
            </a:r>
          </a:p>
          <a:p>
            <a:pPr marL="0" indent="0" algn="ctr">
              <a:buNone/>
            </a:pPr>
            <a:endParaRPr lang="en-GB" sz="20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10</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7" name="Picture 6" descr="a large brick building with a clock tower"/>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924944"/>
            <a:ext cx="5731510" cy="2393315"/>
          </a:xfrm>
          <a:prstGeom prst="rect">
            <a:avLst/>
          </a:prstGeom>
          <a:noFill/>
          <a:ln>
            <a:noFill/>
          </a:ln>
        </p:spPr>
      </p:pic>
    </p:spTree>
    <p:extLst>
      <p:ext uri="{BB962C8B-B14F-4D97-AF65-F5344CB8AC3E}">
        <p14:creationId xmlns:p14="http://schemas.microsoft.com/office/powerpoint/2010/main" val="3207338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179512" y="61768"/>
            <a:ext cx="8640960" cy="1351008"/>
          </a:xfrm>
        </p:spPr>
        <p:txBody>
          <a:bodyPr>
            <a:noAutofit/>
          </a:bodyPr>
          <a:lstStyle/>
          <a:p>
            <a:pPr marL="0" indent="0" algn="ctr">
              <a:buNone/>
            </a:pPr>
            <a:r>
              <a:rPr lang="en-GB" sz="2000" b="1" dirty="0" smtClean="0"/>
              <a:t>High </a:t>
            </a:r>
            <a:r>
              <a:rPr lang="en-GB" sz="2000" b="1" dirty="0"/>
              <a:t>Street and King Street </a:t>
            </a:r>
          </a:p>
          <a:p>
            <a:pPr marL="0" indent="0" algn="ctr">
              <a:buNone/>
            </a:pPr>
            <a:r>
              <a:rPr lang="en-GB" sz="2000" dirty="0"/>
              <a:t>The High Street/King Street Conservation Area includes the only surviving concentration of 16th and 17th century buildings in the town, at the Watford High Street Station end of the High Street. </a:t>
            </a:r>
          </a:p>
          <a:p>
            <a:pPr marL="0" indent="0" algn="ctr">
              <a:buNone/>
            </a:pPr>
            <a:r>
              <a:rPr lang="en-GB" sz="2000" dirty="0"/>
              <a:t>Many of these were re-fronted in the 18</a:t>
            </a:r>
            <a:r>
              <a:rPr lang="en-GB" sz="2000" baseline="30000" dirty="0"/>
              <a:t>th</a:t>
            </a:r>
            <a:r>
              <a:rPr lang="en-GB" sz="2000" dirty="0"/>
              <a:t> and 19</a:t>
            </a:r>
            <a:r>
              <a:rPr lang="en-GB" sz="2000" baseline="30000" dirty="0"/>
              <a:t>th</a:t>
            </a:r>
            <a:r>
              <a:rPr lang="en-GB" sz="2000" dirty="0"/>
              <a:t> centuries, hiding their ancient origins. The area also includes an area of the 19</a:t>
            </a:r>
            <a:r>
              <a:rPr lang="en-GB" sz="2000" baseline="30000" dirty="0"/>
              <a:t>th</a:t>
            </a:r>
            <a:r>
              <a:rPr lang="en-GB" sz="2000" dirty="0"/>
              <a:t> and 20</a:t>
            </a:r>
            <a:r>
              <a:rPr lang="en-GB" sz="2000" baseline="30000" dirty="0"/>
              <a:t>th</a:t>
            </a:r>
            <a:r>
              <a:rPr lang="en-GB" sz="2000" dirty="0"/>
              <a:t> century expansion of the town, with buildings including a former police station, a cinema and a Georgian mansion all fronting on to King Street</a:t>
            </a:r>
            <a:r>
              <a:rPr lang="en-GB" sz="2000" dirty="0" smtClean="0"/>
              <a:t>.</a:t>
            </a:r>
          </a:p>
          <a:p>
            <a:pPr marL="0" indent="0" algn="ctr">
              <a:buNone/>
            </a:pPr>
            <a:r>
              <a:rPr lang="en-GB" sz="2000" dirty="0"/>
              <a:t> </a:t>
            </a:r>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11</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8" name="Picture 7" descr="a group of people walking on a sidewalk next to a building"/>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852936"/>
            <a:ext cx="5731510" cy="2393315"/>
          </a:xfrm>
          <a:prstGeom prst="rect">
            <a:avLst/>
          </a:prstGeom>
          <a:noFill/>
          <a:ln>
            <a:noFill/>
          </a:ln>
        </p:spPr>
      </p:pic>
    </p:spTree>
    <p:extLst>
      <p:ext uri="{BB962C8B-B14F-4D97-AF65-F5344CB8AC3E}">
        <p14:creationId xmlns:p14="http://schemas.microsoft.com/office/powerpoint/2010/main" val="525945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179512" y="61768"/>
            <a:ext cx="8640960" cy="1351008"/>
          </a:xfrm>
        </p:spPr>
        <p:txBody>
          <a:bodyPr>
            <a:noAutofit/>
          </a:bodyPr>
          <a:lstStyle/>
          <a:p>
            <a:pPr marL="0" indent="0" algn="ctr">
              <a:buNone/>
            </a:pPr>
            <a:r>
              <a:rPr lang="en-GB" sz="2000" b="1" dirty="0"/>
              <a:t>St Marys </a:t>
            </a:r>
          </a:p>
          <a:p>
            <a:pPr marL="0" indent="0" algn="ctr">
              <a:buNone/>
            </a:pPr>
            <a:r>
              <a:rPr lang="en-GB" sz="2000" dirty="0"/>
              <a:t>St Mary’s Conservation Area marks the historic centre of Watford. It contains St Mary’s Church, Watford’s oldest standing building, and other notable buildings such as the Elizabeth Fuller Free School and the Bedford </a:t>
            </a:r>
            <a:r>
              <a:rPr lang="en-GB" sz="2000" dirty="0" err="1"/>
              <a:t>Almshouses</a:t>
            </a:r>
            <a:r>
              <a:rPr lang="en-GB" sz="2000" dirty="0"/>
              <a:t>. Local welfare and educational provision in the town originated from this area and it continues to be a focal point of the town. </a:t>
            </a:r>
          </a:p>
          <a:p>
            <a:pPr marL="0" indent="0" algn="ctr">
              <a:buNone/>
            </a:pPr>
            <a:r>
              <a:rPr lang="en-GB" sz="2000" dirty="0"/>
              <a:t>The enclosed nature of the conservation area, with its trees and ancient buildings, contrasts the open bustle of the High </a:t>
            </a:r>
            <a:r>
              <a:rPr lang="en-GB" sz="2000" dirty="0" smtClean="0"/>
              <a:t>Street</a:t>
            </a:r>
          </a:p>
          <a:p>
            <a:pPr marL="0" indent="0" algn="ctr">
              <a:buNone/>
            </a:pPr>
            <a:endParaRPr lang="en-GB" sz="2000" dirty="0"/>
          </a:p>
          <a:p>
            <a:pPr marL="0" indent="0" algn="ctr">
              <a:buNone/>
            </a:pPr>
            <a:endParaRPr lang="en-GB" sz="20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12</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8" name="Picture 7" descr="a stone building with a tower"/>
          <p:cNvPicPr/>
          <p:nvPr/>
        </p:nvPicPr>
        <p:blipFill>
          <a:blip r:embed="rId3">
            <a:extLst>
              <a:ext uri="{28A0092B-C50C-407E-A947-70E740481C1C}">
                <a14:useLocalDpi xmlns:a14="http://schemas.microsoft.com/office/drawing/2010/main" val="0"/>
              </a:ext>
            </a:extLst>
          </a:blip>
          <a:srcRect/>
          <a:stretch>
            <a:fillRect/>
          </a:stretch>
        </p:blipFill>
        <p:spPr bwMode="auto">
          <a:xfrm>
            <a:off x="1634237" y="2719913"/>
            <a:ext cx="5731510" cy="2393315"/>
          </a:xfrm>
          <a:prstGeom prst="rect">
            <a:avLst/>
          </a:prstGeom>
          <a:noFill/>
          <a:ln>
            <a:noFill/>
          </a:ln>
        </p:spPr>
      </p:pic>
    </p:spTree>
    <p:extLst>
      <p:ext uri="{BB962C8B-B14F-4D97-AF65-F5344CB8AC3E}">
        <p14:creationId xmlns:p14="http://schemas.microsoft.com/office/powerpoint/2010/main" val="3653905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179512" y="61768"/>
            <a:ext cx="8640960" cy="1351008"/>
          </a:xfrm>
        </p:spPr>
        <p:txBody>
          <a:bodyPr>
            <a:noAutofit/>
          </a:bodyPr>
          <a:lstStyle/>
          <a:p>
            <a:pPr marL="0" indent="0" algn="ctr">
              <a:buNone/>
            </a:pPr>
            <a:r>
              <a:rPr lang="en-GB" sz="2400" b="1" dirty="0" err="1"/>
              <a:t>Estcourt</a:t>
            </a:r>
            <a:r>
              <a:rPr lang="en-GB" sz="2400" b="1" dirty="0"/>
              <a:t> </a:t>
            </a:r>
            <a:r>
              <a:rPr lang="en-GB" sz="2400" b="1" dirty="0"/>
              <a:t>Conservation Area </a:t>
            </a:r>
            <a:endParaRPr lang="en-GB" sz="2400" b="1" dirty="0"/>
          </a:p>
          <a:p>
            <a:pPr marL="0" indent="0" algn="ctr">
              <a:buNone/>
            </a:pPr>
            <a:r>
              <a:rPr lang="en-GB" sz="2400" dirty="0" err="1"/>
              <a:t>Estcourt</a:t>
            </a:r>
            <a:r>
              <a:rPr lang="en-GB" sz="2400" dirty="0"/>
              <a:t> </a:t>
            </a:r>
            <a:r>
              <a:rPr lang="en-GB" sz="2400" dirty="0" smtClean="0"/>
              <a:t>was </a:t>
            </a:r>
            <a:r>
              <a:rPr lang="en-GB" sz="2400" dirty="0"/>
              <a:t>originally farmland, and was developed following the opening of the railway station at Watford Junction in 1858. </a:t>
            </a:r>
          </a:p>
          <a:p>
            <a:pPr marL="0" indent="0" algn="ctr">
              <a:buNone/>
            </a:pPr>
            <a:r>
              <a:rPr lang="en-GB" sz="2400" dirty="0" err="1"/>
              <a:t>Estcourt</a:t>
            </a:r>
            <a:r>
              <a:rPr lang="en-GB" sz="2400" dirty="0"/>
              <a:t> stands out from other Victorian areas of the town because of the mix of uses it had within the area; terraced housing interspersed with small workshops and yards, as well as a wide variety of public houses, independent shops and public buildings.</a:t>
            </a:r>
          </a:p>
          <a:p>
            <a:pPr marL="0" indent="0" algn="ctr">
              <a:buNone/>
            </a:pPr>
            <a:endParaRPr lang="en-GB" sz="20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13</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8" name="Picture 7" descr="a street sign in front of a brick building"/>
          <p:cNvPicPr/>
          <p:nvPr/>
        </p:nvPicPr>
        <p:blipFill>
          <a:blip r:embed="rId3">
            <a:extLst>
              <a:ext uri="{28A0092B-C50C-407E-A947-70E740481C1C}">
                <a14:useLocalDpi xmlns:a14="http://schemas.microsoft.com/office/drawing/2010/main" val="0"/>
              </a:ext>
            </a:extLst>
          </a:blip>
          <a:srcRect/>
          <a:stretch>
            <a:fillRect/>
          </a:stretch>
        </p:blipFill>
        <p:spPr bwMode="auto">
          <a:xfrm>
            <a:off x="1634237" y="2852936"/>
            <a:ext cx="5731510" cy="2393315"/>
          </a:xfrm>
          <a:prstGeom prst="rect">
            <a:avLst/>
          </a:prstGeom>
          <a:noFill/>
          <a:ln>
            <a:noFill/>
          </a:ln>
        </p:spPr>
      </p:pic>
    </p:spTree>
    <p:extLst>
      <p:ext uri="{BB962C8B-B14F-4D97-AF65-F5344CB8AC3E}">
        <p14:creationId xmlns:p14="http://schemas.microsoft.com/office/powerpoint/2010/main" val="1535199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179512" y="61768"/>
            <a:ext cx="8640960" cy="1351008"/>
          </a:xfrm>
        </p:spPr>
        <p:txBody>
          <a:bodyPr>
            <a:noAutofit/>
          </a:bodyPr>
          <a:lstStyle/>
          <a:p>
            <a:pPr marL="0" indent="0" algn="ctr">
              <a:buNone/>
            </a:pPr>
            <a:r>
              <a:rPr lang="en-GB" sz="2000" b="1" dirty="0"/>
              <a:t>The Grove Mill Lane Conservation </a:t>
            </a:r>
            <a:r>
              <a:rPr lang="en-GB" sz="2000" b="1" dirty="0" smtClean="0"/>
              <a:t>Area</a:t>
            </a:r>
          </a:p>
          <a:p>
            <a:pPr marL="0" indent="0" algn="ctr">
              <a:buNone/>
            </a:pPr>
            <a:r>
              <a:rPr lang="en-GB" sz="2000" dirty="0"/>
              <a:t>The Grove Mill Lane Conservation </a:t>
            </a:r>
            <a:r>
              <a:rPr lang="en-GB" sz="2000" dirty="0" smtClean="0"/>
              <a:t>Area crosses </a:t>
            </a:r>
            <a:r>
              <a:rPr lang="en-GB" sz="2000" dirty="0"/>
              <a:t>the River </a:t>
            </a:r>
            <a:r>
              <a:rPr lang="en-GB" sz="2000" dirty="0" err="1"/>
              <a:t>Gade</a:t>
            </a:r>
            <a:r>
              <a:rPr lang="en-GB" sz="2000" dirty="0"/>
              <a:t> and the Grand Union Canal, and it has a rural quality that is unusual in Watford. </a:t>
            </a:r>
          </a:p>
          <a:p>
            <a:pPr marL="0" indent="0" algn="ctr">
              <a:buNone/>
            </a:pPr>
            <a:r>
              <a:rPr lang="en-GB" sz="2000" dirty="0"/>
              <a:t>Many of the buildings in the area have historical links with the Grove Estate, including the former mill. A mill is believed to have been in the area since the Domesday Book was compiled in the 11</a:t>
            </a:r>
            <a:r>
              <a:rPr lang="en-GB" sz="2000" baseline="30000" dirty="0"/>
              <a:t>th</a:t>
            </a:r>
            <a:r>
              <a:rPr lang="en-GB" sz="2000" dirty="0"/>
              <a:t> century. </a:t>
            </a:r>
          </a:p>
          <a:p>
            <a:pPr marL="0" indent="0" algn="ctr">
              <a:buNone/>
            </a:pPr>
            <a:r>
              <a:rPr lang="en-GB" sz="2000" dirty="0"/>
              <a:t>A group of buildings also surround the late 17</a:t>
            </a:r>
            <a:r>
              <a:rPr lang="en-GB" sz="2000" baseline="30000" dirty="0"/>
              <a:t>th</a:t>
            </a:r>
            <a:r>
              <a:rPr lang="en-GB" sz="2000" dirty="0"/>
              <a:t> century former Heath Farm House, which ceased to be used for agriculture in the 1970s</a:t>
            </a:r>
            <a:r>
              <a:rPr lang="en-GB" dirty="0" smtClean="0"/>
              <a:t>.</a:t>
            </a:r>
          </a:p>
          <a:p>
            <a:pPr marL="0" indent="0" algn="ctr">
              <a:buNone/>
            </a:pPr>
            <a:endParaRPr lang="en-GB" dirty="0"/>
          </a:p>
          <a:p>
            <a:pPr marL="0" indent="0" algn="ctr">
              <a:buNone/>
            </a:pPr>
            <a:endParaRPr lang="en-GB" sz="20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14</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8" name="Picture 7" descr="a house with trees around it"/>
          <p:cNvPicPr/>
          <p:nvPr/>
        </p:nvPicPr>
        <p:blipFill>
          <a:blip r:embed="rId3">
            <a:extLst>
              <a:ext uri="{28A0092B-C50C-407E-A947-70E740481C1C}">
                <a14:useLocalDpi xmlns:a14="http://schemas.microsoft.com/office/drawing/2010/main" val="0"/>
              </a:ext>
            </a:extLst>
          </a:blip>
          <a:srcRect/>
          <a:stretch>
            <a:fillRect/>
          </a:stretch>
        </p:blipFill>
        <p:spPr bwMode="auto">
          <a:xfrm>
            <a:off x="1922268" y="2996952"/>
            <a:ext cx="5731510" cy="2393315"/>
          </a:xfrm>
          <a:prstGeom prst="rect">
            <a:avLst/>
          </a:prstGeom>
          <a:noFill/>
          <a:ln>
            <a:noFill/>
          </a:ln>
        </p:spPr>
      </p:pic>
    </p:spTree>
    <p:extLst>
      <p:ext uri="{BB962C8B-B14F-4D97-AF65-F5344CB8AC3E}">
        <p14:creationId xmlns:p14="http://schemas.microsoft.com/office/powerpoint/2010/main" val="3375985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179512" y="61768"/>
            <a:ext cx="8640960" cy="1351008"/>
          </a:xfrm>
        </p:spPr>
        <p:txBody>
          <a:bodyPr>
            <a:noAutofit/>
          </a:bodyPr>
          <a:lstStyle/>
          <a:p>
            <a:pPr marL="0" indent="0" algn="ctr">
              <a:buNone/>
            </a:pPr>
            <a:r>
              <a:rPr lang="en-GB" sz="2000" b="1" dirty="0" err="1"/>
              <a:t>Oxhey</a:t>
            </a:r>
            <a:r>
              <a:rPr lang="en-GB" sz="2000" b="1" dirty="0"/>
              <a:t> Conservation Area</a:t>
            </a:r>
            <a:endParaRPr lang="en-GB" sz="2000" b="1" dirty="0" smtClean="0"/>
          </a:p>
          <a:p>
            <a:pPr marL="0" indent="0" algn="ctr">
              <a:buNone/>
            </a:pPr>
            <a:r>
              <a:rPr lang="en-GB" sz="2000" dirty="0" err="1" smtClean="0"/>
              <a:t>Oxhey</a:t>
            </a:r>
            <a:r>
              <a:rPr lang="en-GB" sz="2000" dirty="0" smtClean="0"/>
              <a:t> </a:t>
            </a:r>
            <a:r>
              <a:rPr lang="en-GB" sz="2000" dirty="0"/>
              <a:t>Conservation Area is one of Watford’s oldest residential areas. It built up quickly following the opening of Bushey railway station in 1841. </a:t>
            </a:r>
          </a:p>
          <a:p>
            <a:pPr marL="0" indent="0" algn="ctr">
              <a:buNone/>
            </a:pPr>
            <a:r>
              <a:rPr lang="en-GB" sz="2000" dirty="0"/>
              <a:t>The area’s separation from Watford by Bushey Arches, and the open fields to the south, give the area an almost village-like character. This is reinforced by the variety of terraced, semi-detached and detached housing, dotted with various shops and pubs</a:t>
            </a:r>
            <a:r>
              <a:rPr lang="en-GB" sz="2000" dirty="0" smtClean="0"/>
              <a:t>.</a:t>
            </a:r>
          </a:p>
          <a:p>
            <a:pPr marL="0" indent="0" algn="ctr">
              <a:buNone/>
            </a:pPr>
            <a:endParaRPr lang="en-GB" sz="2000" dirty="0"/>
          </a:p>
          <a:p>
            <a:pPr marL="0" indent="0" algn="ctr">
              <a:buNone/>
            </a:pPr>
            <a:endParaRPr lang="en-GB" sz="2000" dirty="0"/>
          </a:p>
          <a:p>
            <a:pPr marL="0" indent="0" algn="ctr">
              <a:buNone/>
            </a:pPr>
            <a:endParaRPr lang="en-GB" sz="20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15</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8" name="Picture 7" descr="a street with cars parked on the side"/>
          <p:cNvPicPr/>
          <p:nvPr/>
        </p:nvPicPr>
        <p:blipFill>
          <a:blip r:embed="rId3">
            <a:extLst>
              <a:ext uri="{28A0092B-C50C-407E-A947-70E740481C1C}">
                <a14:useLocalDpi xmlns:a14="http://schemas.microsoft.com/office/drawing/2010/main" val="0"/>
              </a:ext>
            </a:extLst>
          </a:blip>
          <a:srcRect/>
          <a:stretch>
            <a:fillRect/>
          </a:stretch>
        </p:blipFill>
        <p:spPr bwMode="auto">
          <a:xfrm>
            <a:off x="1634237" y="2674355"/>
            <a:ext cx="5731510" cy="2393315"/>
          </a:xfrm>
          <a:prstGeom prst="rect">
            <a:avLst/>
          </a:prstGeom>
          <a:noFill/>
          <a:ln>
            <a:noFill/>
          </a:ln>
        </p:spPr>
      </p:pic>
    </p:spTree>
    <p:extLst>
      <p:ext uri="{BB962C8B-B14F-4D97-AF65-F5344CB8AC3E}">
        <p14:creationId xmlns:p14="http://schemas.microsoft.com/office/powerpoint/2010/main" val="414385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179512" y="61768"/>
            <a:ext cx="8640960" cy="1351008"/>
          </a:xfrm>
        </p:spPr>
        <p:txBody>
          <a:bodyPr>
            <a:noAutofit/>
          </a:bodyPr>
          <a:lstStyle/>
          <a:p>
            <a:pPr marL="0" indent="0" algn="ctr">
              <a:buNone/>
            </a:pPr>
            <a:r>
              <a:rPr lang="en-GB" sz="2400" b="1" dirty="0"/>
              <a:t>The Square </a:t>
            </a:r>
            <a:r>
              <a:rPr lang="en-GB" sz="2400" b="1" dirty="0"/>
              <a:t>Conservation Area </a:t>
            </a:r>
            <a:endParaRPr lang="en-GB" sz="2400" b="1" dirty="0"/>
          </a:p>
          <a:p>
            <a:pPr marL="0" indent="0" algn="ctr">
              <a:buNone/>
            </a:pPr>
            <a:r>
              <a:rPr lang="en-GB" sz="2400" dirty="0"/>
              <a:t>The Square Conservation Area is a great example of Watford’s Victorian era expansion. The original layout remains unchanged, and the buildings in the four residential streets (</a:t>
            </a:r>
            <a:r>
              <a:rPr lang="en-GB" sz="2400" dirty="0" err="1"/>
              <a:t>Aynho</a:t>
            </a:r>
            <a:r>
              <a:rPr lang="en-GB" sz="2400" dirty="0"/>
              <a:t>, Oxford, Banbury and </a:t>
            </a:r>
            <a:r>
              <a:rPr lang="en-GB" sz="2400" dirty="0" err="1"/>
              <a:t>Souldern</a:t>
            </a:r>
            <a:r>
              <a:rPr lang="en-GB" sz="2400" dirty="0"/>
              <a:t> Streets) have retained much of their original architectural detailing. </a:t>
            </a:r>
          </a:p>
          <a:p>
            <a:pPr marL="0" indent="0" algn="ctr">
              <a:buNone/>
            </a:pPr>
            <a:r>
              <a:rPr lang="en-GB" sz="2400" dirty="0"/>
              <a:t>The houses were developed over a short period of time by the local building firm of Clifford and Gough through the 1890s. The largest feature in the area is Watford Cemetery, which opened in 1858.</a:t>
            </a:r>
          </a:p>
          <a:p>
            <a:pPr marL="0" indent="0" algn="ctr">
              <a:buNone/>
            </a:pPr>
            <a:endParaRPr lang="en-GB" sz="2000" b="1" dirty="0"/>
          </a:p>
          <a:p>
            <a:pPr marL="0" indent="0" algn="ctr">
              <a:buNone/>
            </a:pPr>
            <a:endParaRPr lang="en-GB" sz="20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16</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8" name="Picture 7" descr="a brick building with windows"/>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717032"/>
            <a:ext cx="4953987" cy="1601227"/>
          </a:xfrm>
          <a:prstGeom prst="rect">
            <a:avLst/>
          </a:prstGeom>
          <a:noFill/>
          <a:ln>
            <a:noFill/>
          </a:ln>
        </p:spPr>
      </p:pic>
    </p:spTree>
    <p:extLst>
      <p:ext uri="{BB962C8B-B14F-4D97-AF65-F5344CB8AC3E}">
        <p14:creationId xmlns:p14="http://schemas.microsoft.com/office/powerpoint/2010/main" val="4056455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179512" y="61768"/>
            <a:ext cx="8640960" cy="1351008"/>
          </a:xfrm>
        </p:spPr>
        <p:txBody>
          <a:bodyPr>
            <a:noAutofit/>
          </a:bodyPr>
          <a:lstStyle/>
          <a:p>
            <a:pPr marL="0" indent="0" algn="ctr">
              <a:buNone/>
            </a:pPr>
            <a:r>
              <a:rPr lang="en-GB" sz="2400" b="1" dirty="0"/>
              <a:t>Watford </a:t>
            </a:r>
            <a:r>
              <a:rPr lang="en-GB" sz="2400" b="1" dirty="0" smtClean="0"/>
              <a:t>Heath </a:t>
            </a:r>
            <a:r>
              <a:rPr lang="en-GB" sz="2400" b="1" dirty="0"/>
              <a:t>Conservation Area </a:t>
            </a:r>
            <a:endParaRPr lang="en-GB" sz="2400" b="1" dirty="0"/>
          </a:p>
          <a:p>
            <a:pPr marL="0" indent="0" algn="ctr">
              <a:buNone/>
            </a:pPr>
            <a:r>
              <a:rPr lang="en-GB" sz="2400" dirty="0"/>
              <a:t>Watford Heath </a:t>
            </a:r>
            <a:r>
              <a:rPr lang="en-GB" sz="2400" dirty="0" smtClean="0"/>
              <a:t>is </a:t>
            </a:r>
            <a:r>
              <a:rPr lang="en-GB" sz="2400" dirty="0"/>
              <a:t>one of Watford Borough’s most characterful areas, with its village green feel and harmonious buildings. </a:t>
            </a:r>
          </a:p>
          <a:p>
            <a:pPr marL="0" indent="0" algn="ctr">
              <a:buNone/>
            </a:pPr>
            <a:r>
              <a:rPr lang="en-GB" sz="2400" dirty="0"/>
              <a:t>Many of the houses were constructed during the ‘Arts and Crafts’ and ‘Domestic Revival’ periods (1900-1930) as part of the </a:t>
            </a:r>
            <a:r>
              <a:rPr lang="en-GB" sz="2400" dirty="0" err="1"/>
              <a:t>Oxhey</a:t>
            </a:r>
            <a:r>
              <a:rPr lang="en-GB" sz="2400" dirty="0"/>
              <a:t> Grange Estate, but sold to private individuals in the 1930s. The area also contains a number of buildings from the eighteenth to nineteenth centuries, which adds to the local character.</a:t>
            </a:r>
          </a:p>
          <a:p>
            <a:pPr marL="0" indent="0" algn="ctr">
              <a:buNone/>
            </a:pPr>
            <a:r>
              <a:rPr lang="en-GB" sz="2000" dirty="0" smtClean="0"/>
              <a:t>.</a:t>
            </a:r>
          </a:p>
          <a:p>
            <a:pPr marL="0" indent="0" algn="ctr">
              <a:buNone/>
            </a:pPr>
            <a:endParaRPr lang="en-GB" sz="20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17</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8" name="Picture 7" descr="a building with trees in front of it"/>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356992"/>
            <a:ext cx="5170010" cy="1889259"/>
          </a:xfrm>
          <a:prstGeom prst="rect">
            <a:avLst/>
          </a:prstGeom>
          <a:noFill/>
          <a:ln>
            <a:noFill/>
          </a:ln>
        </p:spPr>
      </p:pic>
    </p:spTree>
    <p:extLst>
      <p:ext uri="{BB962C8B-B14F-4D97-AF65-F5344CB8AC3E}">
        <p14:creationId xmlns:p14="http://schemas.microsoft.com/office/powerpoint/2010/main" val="3261824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503040" y="0"/>
            <a:ext cx="8640960" cy="1351008"/>
          </a:xfrm>
        </p:spPr>
        <p:txBody>
          <a:bodyPr>
            <a:noAutofit/>
          </a:bodyPr>
          <a:lstStyle/>
          <a:p>
            <a:pPr marL="0" indent="0" algn="ctr">
              <a:buNone/>
            </a:pPr>
            <a:r>
              <a:rPr lang="en-GB" sz="2000" b="1" dirty="0" err="1" smtClean="0"/>
              <a:t>Nascot</a:t>
            </a:r>
            <a:r>
              <a:rPr lang="en-GB" sz="2000" b="1" dirty="0" smtClean="0"/>
              <a:t> </a:t>
            </a:r>
            <a:r>
              <a:rPr lang="en-GB" sz="2000" b="1" dirty="0"/>
              <a:t>Conservation Area </a:t>
            </a:r>
            <a:endParaRPr lang="en-GB" sz="2000" b="1" dirty="0"/>
          </a:p>
          <a:p>
            <a:pPr marL="0" indent="0" algn="ctr">
              <a:buNone/>
            </a:pPr>
            <a:r>
              <a:rPr lang="en-GB" sz="2000" dirty="0"/>
              <a:t>The core of the </a:t>
            </a:r>
            <a:r>
              <a:rPr lang="en-GB" sz="2000" dirty="0" err="1"/>
              <a:t>Nascot</a:t>
            </a:r>
            <a:r>
              <a:rPr lang="en-GB" sz="2000" dirty="0"/>
              <a:t> Conservation Area was the first large site in Watford to be developed away from the historic High Street. It includes the town’s first railway station, which dates from 1837 and was the first significant building to be erected there. </a:t>
            </a:r>
          </a:p>
          <a:p>
            <a:pPr marL="0" indent="0" algn="ctr">
              <a:buNone/>
            </a:pPr>
            <a:r>
              <a:rPr lang="en-GB" sz="2000" dirty="0"/>
              <a:t>Much of the area was formerly part of </a:t>
            </a:r>
            <a:r>
              <a:rPr lang="en-GB" sz="2000" dirty="0" err="1"/>
              <a:t>Nascot</a:t>
            </a:r>
            <a:r>
              <a:rPr lang="en-GB" sz="2000" dirty="0"/>
              <a:t> Farm, and was built on after being auctioned in the 1860s. The area contains some of the best examples of Victorian architecture in Watford, including the Church of St Andrew and several large villas</a:t>
            </a:r>
            <a:r>
              <a:rPr lang="en-GB" sz="2000" dirty="0" smtClean="0"/>
              <a:t>.</a:t>
            </a:r>
          </a:p>
          <a:p>
            <a:pPr marL="0" indent="0" algn="ctr">
              <a:buNone/>
            </a:pPr>
            <a:endParaRPr lang="en-GB" sz="1800" dirty="0"/>
          </a:p>
          <a:p>
            <a:pPr marL="0" indent="0" algn="ctr">
              <a:buNone/>
            </a:pPr>
            <a:endParaRPr lang="en-GB" sz="1800" dirty="0"/>
          </a:p>
          <a:p>
            <a:pPr marL="0" indent="0" algn="ctr">
              <a:buNone/>
            </a:pPr>
            <a:r>
              <a:rPr lang="en-GB" sz="1800" dirty="0"/>
              <a:t> </a:t>
            </a:r>
            <a:endParaRPr lang="en-GB" sz="1800" dirty="0" smtClean="0"/>
          </a:p>
          <a:p>
            <a:pPr marL="0" indent="0" algn="ctr">
              <a:buNone/>
            </a:pPr>
            <a:endParaRPr lang="en-GB" sz="1800" dirty="0"/>
          </a:p>
          <a:p>
            <a:pPr marL="0" indent="0" algn="ctr">
              <a:buNone/>
            </a:pPr>
            <a:endParaRPr lang="en-GB" sz="18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18</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9" name="Picture 8" descr="a building with a large arched window"/>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996952"/>
            <a:ext cx="5731510" cy="2393315"/>
          </a:xfrm>
          <a:prstGeom prst="rect">
            <a:avLst/>
          </a:prstGeom>
          <a:noFill/>
          <a:ln>
            <a:noFill/>
          </a:ln>
        </p:spPr>
      </p:pic>
    </p:spTree>
    <p:extLst>
      <p:ext uri="{BB962C8B-B14F-4D97-AF65-F5344CB8AC3E}">
        <p14:creationId xmlns:p14="http://schemas.microsoft.com/office/powerpoint/2010/main" val="94373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503040" y="0"/>
            <a:ext cx="8640960" cy="1351008"/>
          </a:xfrm>
        </p:spPr>
        <p:txBody>
          <a:bodyPr>
            <a:noAutofit/>
          </a:bodyPr>
          <a:lstStyle/>
          <a:p>
            <a:pPr marL="0" indent="0" algn="ctr">
              <a:buNone/>
            </a:pPr>
            <a:endParaRPr lang="en-GB" sz="1800" b="1" dirty="0" smtClean="0"/>
          </a:p>
          <a:p>
            <a:pPr marL="0" indent="0" algn="ctr">
              <a:buNone/>
            </a:pPr>
            <a:r>
              <a:rPr lang="en-GB" sz="1800" b="1" dirty="0" smtClean="0"/>
              <a:t>MacDonnell Gardens </a:t>
            </a:r>
            <a:endParaRPr lang="en-GB" sz="1800" b="1" dirty="0"/>
          </a:p>
          <a:p>
            <a:pPr marL="0" indent="0" algn="ctr">
              <a:buNone/>
            </a:pPr>
            <a:r>
              <a:rPr lang="en-GB" sz="1800" dirty="0"/>
              <a:t>The </a:t>
            </a:r>
            <a:r>
              <a:rPr lang="en-GB" sz="1800" dirty="0" err="1"/>
              <a:t>Macdonnell</a:t>
            </a:r>
            <a:r>
              <a:rPr lang="en-GB" sz="1800" dirty="0"/>
              <a:t> Gardens development was built in the 1930s for occupation by disabled ex-military officers who had fought in World War I. The houses were designed by the local architect Henry </a:t>
            </a:r>
            <a:r>
              <a:rPr lang="en-GB" sz="1800" dirty="0" err="1"/>
              <a:t>Colbeck</a:t>
            </a:r>
            <a:r>
              <a:rPr lang="en-GB" sz="1800" dirty="0"/>
              <a:t>, who also designed and lived in </a:t>
            </a:r>
            <a:r>
              <a:rPr lang="en-GB" sz="1800" dirty="0" err="1"/>
              <a:t>Cheslyn</a:t>
            </a:r>
            <a:r>
              <a:rPr lang="en-GB" sz="1800" dirty="0"/>
              <a:t> House. </a:t>
            </a:r>
          </a:p>
          <a:p>
            <a:pPr marL="0" indent="0" algn="ctr">
              <a:buNone/>
            </a:pPr>
            <a:r>
              <a:rPr lang="en-GB" sz="1800" dirty="0"/>
              <a:t>The bungalows in MacDonnell Gardens still provide homes for ex-military officers with disabilities to this day, and the area’s links with the armed forces are celebrated with commemorative plaques and flags. </a:t>
            </a:r>
            <a:endParaRPr lang="en-GB" sz="1800" dirty="0" smtClean="0"/>
          </a:p>
          <a:p>
            <a:pPr marL="0" indent="0" algn="ctr">
              <a:buNone/>
            </a:pPr>
            <a:endParaRPr lang="en-GB" sz="1800" dirty="0"/>
          </a:p>
          <a:p>
            <a:pPr marL="0" indent="0" algn="ctr">
              <a:buNone/>
            </a:pPr>
            <a:endParaRPr lang="en-GB" sz="18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19</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8" name="Picture 7" descr="a house with a driveway"/>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780928"/>
            <a:ext cx="5731510" cy="2393315"/>
          </a:xfrm>
          <a:prstGeom prst="rect">
            <a:avLst/>
          </a:prstGeom>
          <a:noFill/>
          <a:ln>
            <a:noFill/>
          </a:ln>
        </p:spPr>
      </p:pic>
    </p:spTree>
    <p:extLst>
      <p:ext uri="{BB962C8B-B14F-4D97-AF65-F5344CB8AC3E}">
        <p14:creationId xmlns:p14="http://schemas.microsoft.com/office/powerpoint/2010/main" val="3072678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r>
              <a:rPr lang="en-GB" dirty="0" smtClean="0"/>
              <a:t>           </a:t>
            </a:r>
            <a:br>
              <a:rPr lang="en-GB" dirty="0" smtClean="0"/>
            </a:br>
            <a:r>
              <a:rPr lang="en-GB" dirty="0"/>
              <a:t> </a:t>
            </a:r>
            <a:r>
              <a:rPr lang="en-GB" dirty="0" smtClean="0"/>
              <a:t>     </a:t>
            </a:r>
            <a:r>
              <a:rPr lang="en-GB" dirty="0" smtClean="0"/>
              <a:t>Watford history  </a:t>
            </a:r>
            <a:r>
              <a:rPr lang="en-GB" sz="3100" b="0" dirty="0" smtClean="0"/>
              <a:t>Watford way back  </a:t>
            </a:r>
            <a:r>
              <a:rPr lang="en-GB" dirty="0" smtClean="0"/>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3416320"/>
          </a:xfrm>
          <a:prstGeom prst="rect">
            <a:avLst/>
          </a:prstGeom>
        </p:spPr>
        <p:txBody>
          <a:bodyPr wrap="square">
            <a:spAutoFit/>
          </a:bodyPr>
          <a:lstStyle/>
          <a:p>
            <a:r>
              <a:rPr lang="en-GB" dirty="0" smtClean="0"/>
              <a:t>It is thought “Watford</a:t>
            </a:r>
            <a:r>
              <a:rPr lang="en-GB" dirty="0"/>
              <a:t>” is derived from the Anglo-Saxon name for the ford</a:t>
            </a:r>
            <a:r>
              <a:rPr lang="en-GB" dirty="0" smtClean="0"/>
              <a:t>.</a:t>
            </a:r>
          </a:p>
          <a:p>
            <a:r>
              <a:rPr lang="en-GB" dirty="0" smtClean="0"/>
              <a:t>We think that the  </a:t>
            </a:r>
            <a:r>
              <a:rPr lang="en-GB" dirty="0"/>
              <a:t>local area was originally a place that people travelled through to settle or trade. </a:t>
            </a:r>
            <a:br>
              <a:rPr lang="en-GB" dirty="0"/>
            </a:br>
            <a:r>
              <a:rPr lang="en-GB" dirty="0" smtClean="0"/>
              <a:t>They did </a:t>
            </a:r>
            <a:r>
              <a:rPr lang="en-GB" dirty="0"/>
              <a:t>not tend to settle here because soil was not the best for farming. There was also a lot of flint</a:t>
            </a:r>
          </a:p>
          <a:p>
            <a:r>
              <a:rPr lang="en-GB" dirty="0"/>
              <a:t>Some of these passers-by have left evidence of their time here and this can be seen in Watford Museum. These include flint tools from the Stone Age, a Bronze Age hoard and Anglo Saxon coins from the 10th Century.</a:t>
            </a: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3400846"/>
            <a:ext cx="2606198" cy="1954649"/>
          </a:xfrm>
          <a:prstGeom prst="rect">
            <a:avLst/>
          </a:prstGeom>
        </p:spPr>
      </p:pic>
    </p:spTree>
    <p:extLst>
      <p:ext uri="{BB962C8B-B14F-4D97-AF65-F5344CB8AC3E}">
        <p14:creationId xmlns:p14="http://schemas.microsoft.com/office/powerpoint/2010/main" val="970117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7BA335B-F01A-4C1D-9D39-DCE5C51E7083}" type="slidenum">
              <a:rPr lang="en-GB" smtClean="0"/>
              <a:pPr/>
              <a:t>20</a:t>
            </a:fld>
            <a:endParaRPr lang="en-GB" dirty="0"/>
          </a:p>
        </p:txBody>
      </p:sp>
      <p:sp>
        <p:nvSpPr>
          <p:cNvPr id="4" name="TextBox 3"/>
          <p:cNvSpPr txBox="1"/>
          <p:nvPr/>
        </p:nvSpPr>
        <p:spPr>
          <a:xfrm>
            <a:off x="2483768" y="620688"/>
            <a:ext cx="7704856" cy="923330"/>
          </a:xfrm>
          <a:prstGeom prst="rect">
            <a:avLst/>
          </a:prstGeom>
          <a:noFill/>
        </p:spPr>
        <p:txBody>
          <a:bodyPr wrap="square" rtlCol="0">
            <a:spAutoFit/>
          </a:bodyPr>
          <a:lstStyle/>
          <a:p>
            <a:pPr algn="ctr"/>
            <a:r>
              <a:rPr lang="en-GB" sz="5400" dirty="0" smtClean="0"/>
              <a:t>Thank You!</a:t>
            </a:r>
            <a:endParaRPr lang="en-GB" sz="5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76672"/>
            <a:ext cx="2934459" cy="4400943"/>
          </a:xfrm>
          <a:prstGeom prst="rect">
            <a:avLst/>
          </a:prstGeom>
        </p:spPr>
      </p:pic>
      <p:sp>
        <p:nvSpPr>
          <p:cNvPr id="8" name="TextBox 7"/>
          <p:cNvSpPr txBox="1"/>
          <p:nvPr/>
        </p:nvSpPr>
        <p:spPr>
          <a:xfrm>
            <a:off x="4211960" y="1844824"/>
            <a:ext cx="4464495" cy="2923877"/>
          </a:xfrm>
          <a:prstGeom prst="rect">
            <a:avLst/>
          </a:prstGeom>
          <a:noFill/>
        </p:spPr>
        <p:txBody>
          <a:bodyPr wrap="square" rtlCol="0">
            <a:spAutoFit/>
          </a:bodyPr>
          <a:lstStyle/>
          <a:p>
            <a:r>
              <a:rPr lang="en-GB" sz="4400" dirty="0" smtClean="0"/>
              <a:t>Watford Museum </a:t>
            </a:r>
          </a:p>
          <a:p>
            <a:r>
              <a:rPr lang="en-GB" sz="2800" dirty="0" smtClean="0"/>
              <a:t>Open Thursday to Saturday</a:t>
            </a:r>
          </a:p>
          <a:p>
            <a:r>
              <a:rPr lang="en-GB" sz="2800" dirty="0" smtClean="0"/>
              <a:t>10am – 5pm</a:t>
            </a:r>
          </a:p>
          <a:p>
            <a:r>
              <a:rPr lang="en-GB" sz="2800" dirty="0" smtClean="0"/>
              <a:t>Admission Free</a:t>
            </a:r>
          </a:p>
          <a:p>
            <a:endParaRPr lang="en-GB" sz="2800" dirty="0"/>
          </a:p>
          <a:p>
            <a:r>
              <a:rPr lang="en-GB" sz="2800" dirty="0" smtClean="0"/>
              <a:t>www.watfordmuseum.org.uk</a:t>
            </a:r>
            <a:endParaRPr lang="en-GB" sz="2800" dirty="0"/>
          </a:p>
        </p:txBody>
      </p:sp>
      <p:pic>
        <p:nvPicPr>
          <p:cNvPr id="6" name="Picture 5" descr="\\w3r.org.uk\MainDrive\Watford\01_C&amp;ES\04_Museum\Wat Museum\Images\MUSEUM - images, logos etc\Logos\Watford Museum Logos\Sketch Logo\museumsketch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5854011"/>
            <a:ext cx="1000125" cy="866775"/>
          </a:xfrm>
          <a:prstGeom prst="rect">
            <a:avLst/>
          </a:prstGeom>
          <a:noFill/>
          <a:ln>
            <a:noFill/>
          </a:ln>
        </p:spPr>
      </p:pic>
    </p:spTree>
    <p:extLst>
      <p:ext uri="{BB962C8B-B14F-4D97-AF65-F5344CB8AC3E}">
        <p14:creationId xmlns:p14="http://schemas.microsoft.com/office/powerpoint/2010/main" val="468829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520" y="206622"/>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r>
              <a:rPr lang="en-GB" dirty="0" smtClean="0"/>
              <a:t>     </a:t>
            </a:r>
            <a:r>
              <a:rPr lang="en-GB" dirty="0" smtClean="0"/>
              <a:t>Watford history  </a:t>
            </a:r>
            <a:r>
              <a:rPr lang="en-GB" sz="2700" b="0" dirty="0" smtClean="0"/>
              <a:t>Watford continues to develop </a:t>
            </a: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3139321"/>
          </a:xfrm>
          <a:prstGeom prst="rect">
            <a:avLst/>
          </a:prstGeom>
        </p:spPr>
        <p:txBody>
          <a:bodyPr wrap="square">
            <a:spAutoFit/>
          </a:bodyPr>
          <a:lstStyle/>
          <a:p>
            <a:r>
              <a:rPr lang="en-GB" dirty="0" smtClean="0"/>
              <a:t>The development of the local area continued . By the </a:t>
            </a:r>
            <a:r>
              <a:rPr lang="en-GB" dirty="0"/>
              <a:t>12th </a:t>
            </a:r>
            <a:r>
              <a:rPr lang="en-GB" dirty="0" smtClean="0"/>
              <a:t>century a settlement had emerged, </a:t>
            </a:r>
            <a:r>
              <a:rPr lang="en-GB" dirty="0"/>
              <a:t>when a market was granted to the Abbot of St. Albans as the lord of the manor</a:t>
            </a:r>
            <a:r>
              <a:rPr lang="en-GB" dirty="0" smtClean="0"/>
              <a:t>.</a:t>
            </a:r>
          </a:p>
          <a:p>
            <a:r>
              <a:rPr lang="en-GB" dirty="0" smtClean="0"/>
              <a:t> </a:t>
            </a:r>
            <a:r>
              <a:rPr lang="en-GB" dirty="0"/>
              <a:t>He chose a site along a route already used by travellers, where the market continued to be held until 1928. The Abbot also arranged for the first church to be built </a:t>
            </a:r>
            <a:r>
              <a:rPr lang="en-GB" dirty="0" smtClean="0"/>
              <a:t>next </a:t>
            </a:r>
            <a:r>
              <a:rPr lang="en-GB" dirty="0" smtClean="0"/>
              <a:t> </a:t>
            </a:r>
            <a:r>
              <a:rPr lang="en-GB" dirty="0"/>
              <a:t>to the market: St Mary’s, the parish church of Watford</a:t>
            </a:r>
            <a:r>
              <a:rPr lang="en-GB" dirty="0" smtClean="0"/>
              <a:t>.</a:t>
            </a:r>
          </a:p>
          <a:p>
            <a:r>
              <a:rPr lang="en-GB" dirty="0" smtClean="0"/>
              <a:t>Our photos show St Marys Church </a:t>
            </a:r>
            <a:r>
              <a:rPr lang="en-GB" dirty="0" smtClean="0"/>
              <a:t>1830</a:t>
            </a:r>
            <a:r>
              <a:rPr lang="en-GB" dirty="0" smtClean="0"/>
              <a:t>  </a:t>
            </a:r>
            <a:r>
              <a:rPr lang="en-GB" dirty="0" smtClean="0"/>
              <a:t>and the last Charter market in 1928.</a:t>
            </a:r>
            <a:endParaRPr lang="en-GB" dirty="0"/>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0037" y="3596861"/>
            <a:ext cx="2854789" cy="163845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3142093"/>
            <a:ext cx="2537040" cy="2254624"/>
          </a:xfrm>
          <a:prstGeom prst="rect">
            <a:avLst/>
          </a:prstGeom>
        </p:spPr>
      </p:pic>
    </p:spTree>
    <p:extLst>
      <p:ext uri="{BB962C8B-B14F-4D97-AF65-F5344CB8AC3E}">
        <p14:creationId xmlns:p14="http://schemas.microsoft.com/office/powerpoint/2010/main" val="337485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r>
              <a:rPr lang="en-GB" dirty="0" smtClean="0"/>
              <a:t>                      </a:t>
            </a:r>
            <a:br>
              <a:rPr lang="en-GB" dirty="0" smtClean="0"/>
            </a:br>
            <a:r>
              <a:rPr lang="en-GB" dirty="0" smtClean="0"/>
              <a:t> </a:t>
            </a:r>
            <a:r>
              <a:rPr lang="en-GB" dirty="0" smtClean="0"/>
              <a:t>Watford history </a:t>
            </a:r>
            <a:r>
              <a:rPr lang="en-GB" sz="3100" b="0" dirty="0"/>
              <a:t>Watford continues to </a:t>
            </a:r>
            <a:r>
              <a:rPr lang="en-GB" sz="3100" b="0" dirty="0" smtClean="0"/>
              <a:t>develop</a:t>
            </a:r>
            <a:br>
              <a:rPr lang="en-GB" sz="3100" b="0" dirty="0" smtClean="0"/>
            </a:br>
            <a:r>
              <a:rPr lang="en-GB" sz="3100" b="0" dirty="0" smtClean="0"/>
              <a:t> </a:t>
            </a: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3139321"/>
          </a:xfrm>
          <a:prstGeom prst="rect">
            <a:avLst/>
          </a:prstGeom>
        </p:spPr>
        <p:txBody>
          <a:bodyPr wrap="square">
            <a:spAutoFit/>
          </a:bodyPr>
          <a:lstStyle/>
          <a:p>
            <a:r>
              <a:rPr lang="en-GB" dirty="0"/>
              <a:t>Little remains of medieval Watford apart from St Mary’s Church. </a:t>
            </a:r>
            <a:endParaRPr lang="en-GB" dirty="0" smtClean="0"/>
          </a:p>
          <a:p>
            <a:endParaRPr lang="en-GB" dirty="0"/>
          </a:p>
          <a:p>
            <a:r>
              <a:rPr lang="en-GB" dirty="0" smtClean="0"/>
              <a:t>The </a:t>
            </a:r>
            <a:r>
              <a:rPr lang="en-GB" dirty="0"/>
              <a:t>earliest domestic buildings to survive are the Bedford </a:t>
            </a:r>
            <a:r>
              <a:rPr lang="en-GB" dirty="0" err="1"/>
              <a:t>Almshouses</a:t>
            </a:r>
            <a:r>
              <a:rPr lang="en-GB" dirty="0"/>
              <a:t>, built near the church in 1580. </a:t>
            </a:r>
            <a:endParaRPr lang="en-GB" dirty="0" smtClean="0"/>
          </a:p>
          <a:p>
            <a:endParaRPr lang="en-GB" dirty="0" smtClean="0"/>
          </a:p>
          <a:p>
            <a:r>
              <a:rPr lang="en-GB" dirty="0" smtClean="0"/>
              <a:t>Like </a:t>
            </a:r>
            <a:r>
              <a:rPr lang="en-GB" dirty="0" smtClean="0"/>
              <a:t>in most of Hertfordshire  </a:t>
            </a:r>
            <a:r>
              <a:rPr lang="en-GB" dirty="0"/>
              <a:t>at this </a:t>
            </a:r>
            <a:r>
              <a:rPr lang="en-GB" dirty="0" smtClean="0"/>
              <a:t>time, most people would have worked on the farms. </a:t>
            </a:r>
            <a:r>
              <a:rPr lang="en-GB" dirty="0" smtClean="0"/>
              <a:t>Our photo shows the Bedford </a:t>
            </a:r>
            <a:r>
              <a:rPr lang="en-GB" dirty="0" err="1" smtClean="0"/>
              <a:t>Almshouses</a:t>
            </a:r>
            <a:r>
              <a:rPr lang="en-GB" dirty="0" smtClean="0"/>
              <a:t> </a:t>
            </a:r>
          </a:p>
          <a:p>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3388" y="3361845"/>
            <a:ext cx="2433048" cy="2054719"/>
          </a:xfrm>
          <a:prstGeom prst="rect">
            <a:avLst/>
          </a:prstGeom>
        </p:spPr>
      </p:pic>
    </p:spTree>
    <p:extLst>
      <p:ext uri="{BB962C8B-B14F-4D97-AF65-F5344CB8AC3E}">
        <p14:creationId xmlns:p14="http://schemas.microsoft.com/office/powerpoint/2010/main" val="1723347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7758" y="297927"/>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smtClean="0"/>
              <a:t>                </a:t>
            </a:r>
            <a:br>
              <a:rPr lang="en-GB" dirty="0" smtClean="0"/>
            </a:br>
            <a:r>
              <a:rPr lang="en-GB" dirty="0" smtClean="0"/>
              <a:t> Watford history </a:t>
            </a:r>
            <a:r>
              <a:rPr lang="en-GB" sz="2200" b="0" dirty="0" smtClean="0"/>
              <a:t>Watford in the 16</a:t>
            </a:r>
            <a:r>
              <a:rPr lang="en-GB" sz="2200" b="0" baseline="30000" dirty="0" smtClean="0"/>
              <a:t>th</a:t>
            </a:r>
            <a:r>
              <a:rPr lang="en-GB" sz="2200" b="0" dirty="0" smtClean="0"/>
              <a:t>, 17</a:t>
            </a:r>
            <a:r>
              <a:rPr lang="en-GB" sz="2200" b="0" baseline="30000" dirty="0" smtClean="0"/>
              <a:t>th</a:t>
            </a:r>
            <a:r>
              <a:rPr lang="en-GB" sz="2200" b="0" dirty="0" smtClean="0"/>
              <a:t>, 18</a:t>
            </a:r>
            <a:r>
              <a:rPr lang="en-GB" sz="2200" b="0" baseline="30000" dirty="0" smtClean="0"/>
              <a:t>th</a:t>
            </a:r>
            <a:r>
              <a:rPr lang="en-GB" sz="2200" b="0" dirty="0" smtClean="0"/>
              <a:t> Centuries </a:t>
            </a: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3970318"/>
          </a:xfrm>
          <a:prstGeom prst="rect">
            <a:avLst/>
          </a:prstGeom>
        </p:spPr>
        <p:txBody>
          <a:bodyPr wrap="square">
            <a:spAutoFit/>
          </a:bodyPr>
          <a:lstStyle/>
          <a:p>
            <a:r>
              <a:rPr lang="en-GB" dirty="0"/>
              <a:t>When in the 16th century Henry VIII closed the abbeys and monasteries, he took over the land belonging to St Albans Abbey and sold Cassio to a man whose descendants became the Earls of Essex and lived at </a:t>
            </a:r>
            <a:r>
              <a:rPr lang="en-GB" dirty="0" err="1"/>
              <a:t>Cassiobury</a:t>
            </a:r>
            <a:r>
              <a:rPr lang="en-GB" dirty="0"/>
              <a:t> House</a:t>
            </a:r>
            <a:r>
              <a:rPr lang="en-GB" dirty="0" smtClean="0"/>
              <a:t>.</a:t>
            </a:r>
          </a:p>
          <a:p>
            <a:endParaRPr lang="en-GB" dirty="0"/>
          </a:p>
          <a:p>
            <a:r>
              <a:rPr lang="en-GB" dirty="0"/>
              <a:t>A few buildings remain from this period: Monmouth House from the 17th century; the Free School, Frogmore House, </a:t>
            </a:r>
            <a:r>
              <a:rPr lang="en-GB" dirty="0" err="1"/>
              <a:t>Benskin</a:t>
            </a:r>
            <a:r>
              <a:rPr lang="en-GB" dirty="0"/>
              <a:t> House (now the museum), Little </a:t>
            </a:r>
            <a:r>
              <a:rPr lang="en-GB" dirty="0" err="1"/>
              <a:t>Cassiobury</a:t>
            </a:r>
            <a:r>
              <a:rPr lang="en-GB" dirty="0"/>
              <a:t> and </a:t>
            </a:r>
            <a:r>
              <a:rPr lang="en-GB" dirty="0" err="1"/>
              <a:t>Russells</a:t>
            </a:r>
            <a:r>
              <a:rPr lang="en-GB" dirty="0"/>
              <a:t> from the 18th century, and also some of the High Street shops</a:t>
            </a:r>
            <a:r>
              <a:rPr lang="en-GB" dirty="0" smtClean="0"/>
              <a:t>. Our photos show a photo of Frogmore house form 2020,  </a:t>
            </a:r>
            <a:r>
              <a:rPr lang="en-GB" dirty="0" err="1" smtClean="0"/>
              <a:t>Benskin</a:t>
            </a:r>
            <a:r>
              <a:rPr lang="en-GB" dirty="0" smtClean="0"/>
              <a:t> house during the </a:t>
            </a:r>
            <a:r>
              <a:rPr lang="en-GB" dirty="0"/>
              <a:t>S</a:t>
            </a:r>
            <a:r>
              <a:rPr lang="en-GB" dirty="0" smtClean="0"/>
              <a:t>ilver Jubilee and the Free school in 1882</a:t>
            </a:r>
            <a:endParaRPr lang="en-GB" dirty="0"/>
          </a:p>
          <a:p>
            <a:r>
              <a:rPr lang="en-GB" dirty="0" smtClean="0"/>
              <a:t>.</a:t>
            </a:r>
            <a:endParaRPr lang="en-GB" dirty="0"/>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3063" y="3510058"/>
            <a:ext cx="2494295" cy="172762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383" y="3521838"/>
            <a:ext cx="2702332" cy="171584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758" y="3609833"/>
            <a:ext cx="2053133" cy="1539850"/>
          </a:xfrm>
          <a:prstGeom prst="rect">
            <a:avLst/>
          </a:prstGeom>
        </p:spPr>
      </p:pic>
    </p:spTree>
    <p:extLst>
      <p:ext uri="{BB962C8B-B14F-4D97-AF65-F5344CB8AC3E}">
        <p14:creationId xmlns:p14="http://schemas.microsoft.com/office/powerpoint/2010/main" val="3742637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r>
              <a:rPr lang="en-GB" dirty="0" smtClean="0"/>
              <a:t>     </a:t>
            </a:r>
            <a:r>
              <a:rPr lang="en-GB" dirty="0" smtClean="0"/>
              <a:t>Watford history </a:t>
            </a:r>
            <a:r>
              <a:rPr lang="en-GB" sz="2700" b="0" dirty="0" smtClean="0"/>
              <a:t>Watford after the railways came</a:t>
            </a:r>
            <a:br>
              <a:rPr lang="en-GB" sz="2700" b="0" dirty="0" smtClean="0"/>
            </a:br>
            <a:r>
              <a:rPr lang="en-GB" sz="2700" b="0" dirty="0" smtClean="0"/>
              <a:t/>
            </a:r>
            <a:br>
              <a:rPr lang="en-GB" sz="2700" b="0" dirty="0" smtClean="0"/>
            </a:br>
            <a:r>
              <a:rPr lang="en-GB" sz="2700" b="0" dirty="0" smtClean="0"/>
              <a:t> </a:t>
            </a:r>
            <a:r>
              <a:rPr lang="en-GB" sz="2700" b="0" dirty="0"/>
              <a:t/>
            </a:r>
            <a:br>
              <a:rPr lang="en-GB" sz="2700" b="0"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3139321"/>
          </a:xfrm>
          <a:prstGeom prst="rect">
            <a:avLst/>
          </a:prstGeom>
        </p:spPr>
        <p:txBody>
          <a:bodyPr wrap="square">
            <a:spAutoFit/>
          </a:bodyPr>
          <a:lstStyle/>
          <a:p>
            <a:r>
              <a:rPr lang="en-GB" dirty="0"/>
              <a:t>T</a:t>
            </a:r>
            <a:r>
              <a:rPr lang="en-GB" dirty="0" smtClean="0"/>
              <a:t>he </a:t>
            </a:r>
            <a:r>
              <a:rPr lang="en-GB" dirty="0"/>
              <a:t>early 1800s which saw the greatest and most rapid changes </a:t>
            </a:r>
            <a:r>
              <a:rPr lang="en-GB" dirty="0" smtClean="0"/>
              <a:t>in Watford . </a:t>
            </a:r>
            <a:r>
              <a:rPr lang="en-GB" dirty="0"/>
              <a:t>The Grand Union Canal brought goods not easily available before</a:t>
            </a:r>
            <a:r>
              <a:rPr lang="en-GB" dirty="0" smtClean="0"/>
              <a:t>.</a:t>
            </a:r>
          </a:p>
          <a:p>
            <a:r>
              <a:rPr lang="en-GB" dirty="0"/>
              <a:t>T</a:t>
            </a:r>
            <a:r>
              <a:rPr lang="en-GB" dirty="0" smtClean="0"/>
              <a:t>he </a:t>
            </a:r>
            <a:r>
              <a:rPr lang="en-GB" dirty="0"/>
              <a:t>opening of the railway in </a:t>
            </a:r>
            <a:r>
              <a:rPr lang="en-GB" dirty="0" smtClean="0"/>
              <a:t>1837</a:t>
            </a:r>
            <a:r>
              <a:rPr lang="en-GB" dirty="0"/>
              <a:t> </a:t>
            </a:r>
            <a:r>
              <a:rPr lang="en-GB" dirty="0" smtClean="0"/>
              <a:t>was even more important to the growth of Watford</a:t>
            </a:r>
          </a:p>
          <a:p>
            <a:r>
              <a:rPr lang="en-GB" dirty="0" smtClean="0"/>
              <a:t>The railways developed links </a:t>
            </a:r>
            <a:r>
              <a:rPr lang="en-GB" dirty="0"/>
              <a:t>to London, the West Midlands and </a:t>
            </a:r>
            <a:r>
              <a:rPr lang="en-GB" dirty="0" smtClean="0"/>
              <a:t>Lancashire </a:t>
            </a:r>
            <a:r>
              <a:rPr lang="en-GB" dirty="0"/>
              <a:t>encouraged new industry here.</a:t>
            </a:r>
          </a:p>
          <a:p>
            <a:endParaRPr lang="en-GB" dirty="0"/>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3093876"/>
            <a:ext cx="3265963" cy="2014592"/>
          </a:xfrm>
          <a:prstGeom prst="rect">
            <a:avLst/>
          </a:prstGeom>
        </p:spPr>
      </p:pic>
    </p:spTree>
    <p:extLst>
      <p:ext uri="{BB962C8B-B14F-4D97-AF65-F5344CB8AC3E}">
        <p14:creationId xmlns:p14="http://schemas.microsoft.com/office/powerpoint/2010/main" val="1910702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r>
              <a:rPr lang="en-GB" dirty="0" smtClean="0"/>
              <a:t>       </a:t>
            </a:r>
            <a:r>
              <a:rPr lang="en-GB" dirty="0" smtClean="0"/>
              <a:t>Watford history </a:t>
            </a:r>
            <a:r>
              <a:rPr lang="en-GB" sz="3100" b="0" dirty="0"/>
              <a:t>Watford in the </a:t>
            </a:r>
            <a:r>
              <a:rPr lang="en-GB" sz="3100" b="0" dirty="0" smtClean="0"/>
              <a:t>19</a:t>
            </a:r>
            <a:r>
              <a:rPr lang="en-GB" sz="3100" b="0" baseline="30000" dirty="0" smtClean="0"/>
              <a:t>th</a:t>
            </a:r>
            <a:r>
              <a:rPr lang="en-GB" sz="3100" b="0" dirty="0" smtClean="0"/>
              <a:t> Century </a:t>
            </a: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3970318"/>
          </a:xfrm>
          <a:prstGeom prst="rect">
            <a:avLst/>
          </a:prstGeom>
        </p:spPr>
        <p:txBody>
          <a:bodyPr wrap="square">
            <a:spAutoFit/>
          </a:bodyPr>
          <a:lstStyle/>
          <a:p>
            <a:r>
              <a:rPr lang="en-GB" dirty="0" smtClean="0"/>
              <a:t>A growth in industry in the </a:t>
            </a:r>
            <a:r>
              <a:rPr lang="en-GB" dirty="0"/>
              <a:t>19th century also </a:t>
            </a:r>
            <a:r>
              <a:rPr lang="en-GB" dirty="0" smtClean="0"/>
              <a:t>led to a growth in </a:t>
            </a:r>
            <a:r>
              <a:rPr lang="en-GB" dirty="0"/>
              <a:t>housing as people moved to the town for work. </a:t>
            </a:r>
            <a:endParaRPr lang="en-GB" dirty="0" smtClean="0"/>
          </a:p>
          <a:p>
            <a:endParaRPr lang="en-GB" dirty="0"/>
          </a:p>
          <a:p>
            <a:r>
              <a:rPr lang="en-GB" dirty="0" smtClean="0"/>
              <a:t>Most </a:t>
            </a:r>
            <a:r>
              <a:rPr lang="en-GB" dirty="0"/>
              <a:t>of the streets in the town centre were laid out in the second half of the 19th century. </a:t>
            </a:r>
            <a:endParaRPr lang="en-GB" dirty="0" smtClean="0"/>
          </a:p>
          <a:p>
            <a:endParaRPr lang="en-GB" dirty="0"/>
          </a:p>
          <a:p>
            <a:r>
              <a:rPr lang="en-GB" dirty="0" smtClean="0"/>
              <a:t>There were changes in the way the town was run , which included a local Board of health , an Urban district council and finally Watford Borough council from 1922 </a:t>
            </a:r>
          </a:p>
          <a:p>
            <a:endParaRPr lang="en-GB" dirty="0" smtClean="0"/>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3325576"/>
            <a:ext cx="1689120" cy="2119648"/>
          </a:xfrm>
          <a:prstGeom prst="rect">
            <a:avLst/>
          </a:prstGeom>
        </p:spPr>
      </p:pic>
    </p:spTree>
    <p:extLst>
      <p:ext uri="{BB962C8B-B14F-4D97-AF65-F5344CB8AC3E}">
        <p14:creationId xmlns:p14="http://schemas.microsoft.com/office/powerpoint/2010/main" val="3402473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r>
              <a:rPr lang="en-GB" dirty="0" smtClean="0"/>
              <a:t>             </a:t>
            </a:r>
            <a:r>
              <a:rPr lang="en-GB" dirty="0" smtClean="0"/>
              <a:t>Watford history </a:t>
            </a:r>
            <a:r>
              <a:rPr lang="en-GB" sz="3100" b="0" dirty="0"/>
              <a:t>Watford in the </a:t>
            </a:r>
            <a:r>
              <a:rPr lang="en-GB" sz="3100" b="0" dirty="0" smtClean="0"/>
              <a:t>20</a:t>
            </a:r>
            <a:r>
              <a:rPr lang="en-GB" sz="3100" b="0" baseline="30000" dirty="0" smtClean="0"/>
              <a:t>th</a:t>
            </a:r>
            <a:r>
              <a:rPr lang="en-GB" sz="3100" b="0" dirty="0" smtClean="0"/>
              <a:t> </a:t>
            </a:r>
            <a:r>
              <a:rPr lang="en-GB" sz="3100" b="0" dirty="0"/>
              <a:t>Century </a:t>
            </a: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3970318"/>
          </a:xfrm>
          <a:prstGeom prst="rect">
            <a:avLst/>
          </a:prstGeom>
        </p:spPr>
        <p:txBody>
          <a:bodyPr wrap="square">
            <a:spAutoFit/>
          </a:bodyPr>
          <a:lstStyle/>
          <a:p>
            <a:r>
              <a:rPr lang="en-GB" dirty="0" smtClean="0"/>
              <a:t> </a:t>
            </a:r>
            <a:r>
              <a:rPr lang="en-GB" dirty="0"/>
              <a:t>In the 20th century, between the wars, the major employer was the railway. </a:t>
            </a:r>
            <a:endParaRPr lang="en-GB" dirty="0" smtClean="0"/>
          </a:p>
          <a:p>
            <a:endParaRPr lang="en-GB" dirty="0"/>
          </a:p>
          <a:p>
            <a:r>
              <a:rPr lang="en-GB" dirty="0" smtClean="0"/>
              <a:t>After </a:t>
            </a:r>
            <a:r>
              <a:rPr lang="en-GB" dirty="0"/>
              <a:t>World War II printing became the most important industry. </a:t>
            </a:r>
            <a:endParaRPr lang="en-GB" dirty="0" smtClean="0"/>
          </a:p>
          <a:p>
            <a:endParaRPr lang="en-GB" dirty="0"/>
          </a:p>
          <a:p>
            <a:r>
              <a:rPr lang="en-GB" dirty="0" smtClean="0"/>
              <a:t>Today the service industries are the main employers </a:t>
            </a:r>
          </a:p>
          <a:p>
            <a:endParaRPr lang="en-GB" dirty="0"/>
          </a:p>
          <a:p>
            <a:r>
              <a:rPr lang="en-GB" dirty="0"/>
              <a:t>M</a:t>
            </a:r>
            <a:r>
              <a:rPr lang="en-GB" dirty="0" smtClean="0"/>
              <a:t>ore </a:t>
            </a:r>
            <a:r>
              <a:rPr lang="en-GB" dirty="0"/>
              <a:t>people have been attracted to the town, whether for work or for leisure, as the MI and the M25 made it more accessible</a:t>
            </a:r>
            <a:r>
              <a:rPr lang="en-GB" dirty="0" smtClean="0"/>
              <a:t>. Our photo shows </a:t>
            </a:r>
            <a:r>
              <a:rPr lang="en-GB" dirty="0" err="1" smtClean="0"/>
              <a:t>Odhams</a:t>
            </a:r>
            <a:r>
              <a:rPr lang="en-GB" dirty="0" smtClean="0"/>
              <a:t> Print hall in 1954</a:t>
            </a:r>
            <a:endParaRPr lang="en-GB" dirty="0"/>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3450142"/>
            <a:ext cx="2389439" cy="1832797"/>
          </a:xfrm>
          <a:prstGeom prst="rect">
            <a:avLst/>
          </a:prstGeom>
        </p:spPr>
      </p:pic>
    </p:spTree>
    <p:extLst>
      <p:ext uri="{BB962C8B-B14F-4D97-AF65-F5344CB8AC3E}">
        <p14:creationId xmlns:p14="http://schemas.microsoft.com/office/powerpoint/2010/main" val="2933201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755576" y="61768"/>
            <a:ext cx="8064896" cy="4879400"/>
          </a:xfrm>
        </p:spPr>
        <p:txBody>
          <a:bodyPr>
            <a:noAutofit/>
          </a:bodyPr>
          <a:lstStyle/>
          <a:p>
            <a:pPr marL="0" indent="0">
              <a:buNone/>
            </a:pPr>
            <a:endParaRPr lang="en-GB" sz="2400" dirty="0" smtClean="0"/>
          </a:p>
          <a:p>
            <a:pPr marL="0" indent="0">
              <a:buNone/>
            </a:pPr>
            <a:r>
              <a:rPr lang="en-GB" sz="2000" b="1" dirty="0"/>
              <a:t>Watford Borough has 10 </a:t>
            </a:r>
            <a:r>
              <a:rPr lang="en-GB" sz="2000" b="1" dirty="0" smtClean="0"/>
              <a:t>heritage</a:t>
            </a:r>
          </a:p>
          <a:p>
            <a:pPr marL="0" indent="0">
              <a:buNone/>
            </a:pPr>
            <a:r>
              <a:rPr lang="en-GB" sz="2000" b="1" dirty="0" smtClean="0"/>
              <a:t> </a:t>
            </a:r>
            <a:r>
              <a:rPr lang="en-GB" sz="2000" b="1" dirty="0"/>
              <a:t>conservation areas. </a:t>
            </a:r>
            <a:endParaRPr lang="en-GB" sz="2000" b="1" dirty="0" smtClean="0"/>
          </a:p>
          <a:p>
            <a:pPr marL="0" indent="0">
              <a:buNone/>
            </a:pPr>
            <a:r>
              <a:rPr lang="en-GB" sz="2000" dirty="0" smtClean="0"/>
              <a:t>Conservation </a:t>
            </a:r>
            <a:r>
              <a:rPr lang="en-GB" sz="2000" dirty="0"/>
              <a:t>areas exist to </a:t>
            </a:r>
            <a:r>
              <a:rPr lang="en-GB" sz="2000" dirty="0" smtClean="0"/>
              <a:t>manage</a:t>
            </a:r>
          </a:p>
          <a:p>
            <a:pPr marL="0" indent="0">
              <a:buNone/>
            </a:pPr>
            <a:r>
              <a:rPr lang="en-GB" sz="2000" dirty="0" smtClean="0"/>
              <a:t> </a:t>
            </a:r>
            <a:r>
              <a:rPr lang="en-GB" sz="2000" dirty="0"/>
              <a:t>and protect the special architectural </a:t>
            </a:r>
            <a:endParaRPr lang="en-GB" sz="2000" dirty="0" smtClean="0"/>
          </a:p>
          <a:p>
            <a:pPr marL="0" indent="0">
              <a:buNone/>
            </a:pPr>
            <a:r>
              <a:rPr lang="en-GB" sz="2000" dirty="0" smtClean="0"/>
              <a:t>and </a:t>
            </a:r>
            <a:r>
              <a:rPr lang="en-GB" sz="2000" dirty="0"/>
              <a:t>historic interest of a place </a:t>
            </a:r>
            <a:r>
              <a:rPr lang="en-GB" sz="2000" dirty="0" smtClean="0"/>
              <a:t>–</a:t>
            </a:r>
          </a:p>
          <a:p>
            <a:pPr marL="0" indent="0">
              <a:buNone/>
            </a:pPr>
            <a:r>
              <a:rPr lang="en-GB" sz="2000" dirty="0" smtClean="0"/>
              <a:t> </a:t>
            </a:r>
            <a:r>
              <a:rPr lang="en-GB" sz="2000" dirty="0"/>
              <a:t>in other words</a:t>
            </a:r>
            <a:r>
              <a:rPr lang="en-GB" sz="2000" dirty="0" smtClean="0"/>
              <a:t>,</a:t>
            </a:r>
          </a:p>
          <a:p>
            <a:pPr marL="0" indent="0">
              <a:buNone/>
            </a:pPr>
            <a:r>
              <a:rPr lang="en-GB" sz="2000" dirty="0" smtClean="0"/>
              <a:t> </a:t>
            </a:r>
            <a:r>
              <a:rPr lang="en-GB" sz="2000" i="1" dirty="0"/>
              <a:t>the features that make it unique. </a:t>
            </a:r>
            <a:endParaRPr lang="en-GB" sz="2000" i="1" dirty="0" smtClean="0"/>
          </a:p>
          <a:p>
            <a:pPr marL="0" indent="0">
              <a:buNone/>
            </a:pPr>
            <a:r>
              <a:rPr lang="en-GB" sz="2000" dirty="0" smtClean="0"/>
              <a:t>Every </a:t>
            </a:r>
            <a:r>
              <a:rPr lang="en-GB" sz="2000" dirty="0"/>
              <a:t>local authority in England has at </a:t>
            </a:r>
            <a:r>
              <a:rPr lang="en-GB" sz="2000" dirty="0" smtClean="0"/>
              <a:t>least</a:t>
            </a:r>
          </a:p>
          <a:p>
            <a:pPr marL="0" indent="0">
              <a:buNone/>
            </a:pPr>
            <a:r>
              <a:rPr lang="en-GB" sz="2000" dirty="0" smtClean="0"/>
              <a:t> </a:t>
            </a:r>
            <a:r>
              <a:rPr lang="en-GB" sz="2000" dirty="0"/>
              <a:t>one conservation area and </a:t>
            </a:r>
            <a:r>
              <a:rPr lang="en-GB" sz="2000" dirty="0" smtClean="0"/>
              <a:t>there</a:t>
            </a:r>
          </a:p>
          <a:p>
            <a:pPr marL="0" indent="0">
              <a:buNone/>
            </a:pPr>
            <a:r>
              <a:rPr lang="en-GB" sz="2000" dirty="0" smtClean="0"/>
              <a:t> </a:t>
            </a:r>
            <a:r>
              <a:rPr lang="en-GB" sz="2000" dirty="0"/>
              <a:t>are around 10,000 in England.</a:t>
            </a:r>
          </a:p>
          <a:p>
            <a:pPr marL="0" indent="0">
              <a:buNone/>
            </a:pPr>
            <a:r>
              <a:rPr lang="en-GB" sz="2000" b="1" dirty="0" smtClean="0">
                <a:solidFill>
                  <a:srgbClr val="FF0000"/>
                </a:solidFill>
              </a:rPr>
              <a:t> </a:t>
            </a:r>
            <a:endParaRPr lang="en-GB" sz="2000" b="1" dirty="0" smtClean="0">
              <a:solidFill>
                <a:srgbClr val="FF0000"/>
              </a:solidFill>
            </a:endParaRPr>
          </a:p>
          <a:p>
            <a:pPr marL="0" indent="0" algn="ctr">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9</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741" y="188640"/>
            <a:ext cx="3450707" cy="4879400"/>
          </a:xfrm>
          <a:prstGeom prst="rect">
            <a:avLst/>
          </a:prstGeom>
        </p:spPr>
      </p:pic>
    </p:spTree>
    <p:extLst>
      <p:ext uri="{BB962C8B-B14F-4D97-AF65-F5344CB8AC3E}">
        <p14:creationId xmlns:p14="http://schemas.microsoft.com/office/powerpoint/2010/main" val="21717165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09f37782-e3d8-4212-b744-b1d55628ea2e"/>
  <p:tag name="SLIDO_EVENT_SECTION_UUID" val="599cf2c4-3acd-4a59-9aa1-febbb06a5a63"/>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25922</TotalTime>
  <Words>1745</Words>
  <Application>Microsoft Office PowerPoint</Application>
  <PresentationFormat>On-screen Show (4:3)</PresentationFormat>
  <Paragraphs>177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BatangChe</vt:lpstr>
      <vt:lpstr>Calibri</vt:lpstr>
      <vt:lpstr>Blank</vt:lpstr>
      <vt:lpstr>                         Conservation areas in Watford     </vt:lpstr>
      <vt:lpstr>                                          Watford history  Watford way back       </vt:lpstr>
      <vt:lpstr>                Watford history  Watford continues to develop     </vt:lpstr>
      <vt:lpstr>                                   Watford history Watford continues to develop      </vt:lpstr>
      <vt:lpstr>                           Watford history Watford in the 16th, 17th, 18th Centuries     </vt:lpstr>
      <vt:lpstr>                Watford history Watford after the railways came     </vt:lpstr>
      <vt:lpstr>                  Watford history Watford in the 19th Century     </vt:lpstr>
      <vt:lpstr>                        Watford history Watford in the 20th Century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L&amp;Q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Clare Davies</cp:lastModifiedBy>
  <cp:revision>1156</cp:revision>
  <cp:lastPrinted>2019-02-05T12:27:59Z</cp:lastPrinted>
  <dcterms:created xsi:type="dcterms:W3CDTF">2017-05-19T12:49:29Z</dcterms:created>
  <dcterms:modified xsi:type="dcterms:W3CDTF">2022-10-25T13:35:31Z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ies>
</file>