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64" r:id="rId2"/>
    <p:sldId id="368" r:id="rId3"/>
    <p:sldId id="369" r:id="rId4"/>
    <p:sldId id="256" r:id="rId5"/>
    <p:sldId id="370" r:id="rId6"/>
    <p:sldId id="366" r:id="rId7"/>
    <p:sldId id="371" r:id="rId8"/>
    <p:sldId id="367" r:id="rId9"/>
    <p:sldId id="372" r:id="rId10"/>
    <p:sldId id="345" r:id="rId11"/>
    <p:sldId id="357" r:id="rId12"/>
    <p:sldId id="358" r:id="rId13"/>
    <p:sldId id="362" r:id="rId14"/>
    <p:sldId id="296" r:id="rId15"/>
  </p:sldIdLst>
  <p:sldSz cx="9144000" cy="6858000" type="screen4x3"/>
  <p:notesSz cx="6797675" cy="9926638"/>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am Hornsby" initials="LH" lastIdx="2" clrIdx="0"/>
  <p:cmAuthor id="1" name="Andrew Cox" initials="AC" lastIdx="1" clrIdx="1">
    <p:extLst>
      <p:ext uri="{19B8F6BF-5375-455C-9EA6-DF929625EA0E}">
        <p15:presenceInfo xmlns:p15="http://schemas.microsoft.com/office/powerpoint/2012/main" userId="S-1-5-21-3932829450-4259061439-2630027748-5652" providerId="AD"/>
      </p:ext>
    </p:extLst>
  </p:cmAuthor>
  <p:cmAuthor id="2" name="Vince Murphy" initials="VM" lastIdx="4" clrIdx="2">
    <p:extLst>
      <p:ext uri="{19B8F6BF-5375-455C-9EA6-DF929625EA0E}">
        <p15:presenceInfo xmlns:p15="http://schemas.microsoft.com/office/powerpoint/2012/main" userId="S-1-5-21-3932829450-4259061439-2630027748-5578" providerId="AD"/>
      </p:ext>
    </p:extLst>
  </p:cmAuthor>
  <p:cmAuthor id="3" name="Naomi Wilson" initials="NW" lastIdx="4" clrIdx="3">
    <p:extLst>
      <p:ext uri="{19B8F6BF-5375-455C-9EA6-DF929625EA0E}">
        <p15:presenceInfo xmlns:p15="http://schemas.microsoft.com/office/powerpoint/2012/main" userId="S-1-5-21-3932829450-4259061439-2630027748-9928" providerId="AD"/>
      </p:ext>
    </p:extLst>
  </p:cmAuthor>
  <p:cmAuthor id="4" name="Kathryn Robson" initials="KR" lastIdx="11" clrIdx="4">
    <p:extLst>
      <p:ext uri="{19B8F6BF-5375-455C-9EA6-DF929625EA0E}">
        <p15:presenceInfo xmlns:p15="http://schemas.microsoft.com/office/powerpoint/2012/main" userId="S-1-5-21-3932829450-4259061439-2630027748-5657" providerId="AD"/>
      </p:ext>
    </p:extLst>
  </p:cmAuthor>
  <p:cmAuthor id="5" name="Kate Harrison" initials="KH" lastIdx="1" clrIdx="5">
    <p:extLst>
      <p:ext uri="{19B8F6BF-5375-455C-9EA6-DF929625EA0E}">
        <p15:presenceInfo xmlns:p15="http://schemas.microsoft.com/office/powerpoint/2012/main" userId="S-1-5-21-3932829450-4259061439-2630027748-9281" providerId="AD"/>
      </p:ext>
    </p:extLst>
  </p:cmAuthor>
  <p:cmAuthor id="6" name="Donna Nolan" initials="DN" lastIdx="17" clrIdx="6">
    <p:extLst>
      <p:ext uri="{19B8F6BF-5375-455C-9EA6-DF929625EA0E}">
        <p15:presenceInfo xmlns:p15="http://schemas.microsoft.com/office/powerpoint/2012/main" userId="S-1-5-21-3932829450-4259061439-2630027748-85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C34"/>
    <a:srgbClr val="FFFFCC"/>
    <a:srgbClr val="DEA900"/>
    <a:srgbClr val="F6BB00"/>
    <a:srgbClr val="D6A300"/>
    <a:srgbClr val="EEB500"/>
    <a:srgbClr val="EAB200"/>
    <a:srgbClr val="E4F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61104" autoAdjust="0"/>
  </p:normalViewPr>
  <p:slideViewPr>
    <p:cSldViewPr>
      <p:cViewPr varScale="1">
        <p:scale>
          <a:sx n="73" d="100"/>
          <a:sy n="73" d="100"/>
        </p:scale>
        <p:origin x="126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49" d="100"/>
          <a:sy n="49" d="100"/>
        </p:scale>
        <p:origin x="27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58E23BC0-062B-4038-AAF2-BD22503A04B8}" type="datetimeFigureOut">
              <a:rPr lang="en-GB" smtClean="0"/>
              <a:t>25/10/2022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3" tIns="45717" rIns="91433" bIns="45717"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3C6F5723-76BE-44EE-98E2-F5F7DCFEBF4F}" type="slidenum">
              <a:rPr lang="en-GB" smtClean="0"/>
              <a:t>‹#›</a:t>
            </a:fld>
            <a:endParaRPr lang="en-GB" dirty="0"/>
          </a:p>
        </p:txBody>
      </p:sp>
    </p:spTree>
    <p:extLst>
      <p:ext uri="{BB962C8B-B14F-4D97-AF65-F5344CB8AC3E}">
        <p14:creationId xmlns:p14="http://schemas.microsoft.com/office/powerpoint/2010/main" val="3393538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241C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9" name="Picture 8" descr="WatfordBC_RGB_(revers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5416" y="5687481"/>
            <a:ext cx="1857024" cy="765855"/>
          </a:xfrm>
          <a:prstGeom prst="rect">
            <a:avLst/>
          </a:prstGeom>
        </p:spPr>
      </p:pic>
      <p:pic>
        <p:nvPicPr>
          <p:cNvPr id="10" name="Picture 9" descr="liketose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2938" y="857250"/>
            <a:ext cx="42148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0" hasCustomPrompt="1"/>
          </p:nvPr>
        </p:nvSpPr>
        <p:spPr>
          <a:xfrm>
            <a:off x="642938" y="2924943"/>
            <a:ext cx="4360862" cy="648073"/>
          </a:xfrm>
        </p:spPr>
        <p:txBody>
          <a:bodyPr/>
          <a:lstStyle>
            <a:lvl1pPr marL="0" indent="0">
              <a:buNone/>
              <a:defRPr sz="3600" b="1">
                <a:solidFill>
                  <a:schemeClr val="bg1"/>
                </a:solidFill>
              </a:defRPr>
            </a:lvl1pPr>
            <a:lvl2pPr marL="0" indent="0">
              <a:buNone/>
              <a:defRPr sz="3200" b="1">
                <a:solidFill>
                  <a:schemeClr val="bg1"/>
                </a:solidFill>
              </a:defRPr>
            </a:lvl2pPr>
            <a:lvl3pPr marL="0" indent="0">
              <a:spcBef>
                <a:spcPts val="2400"/>
              </a:spcBef>
              <a:buNone/>
              <a:defRPr sz="3200">
                <a:solidFill>
                  <a:schemeClr val="bg1"/>
                </a:solidFill>
              </a:defRPr>
            </a:lvl3pPr>
            <a:lvl4pPr marL="0" indent="0">
              <a:buNone/>
              <a:defRPr sz="2800">
                <a:solidFill>
                  <a:schemeClr val="bg1"/>
                </a:solidFill>
              </a:defRPr>
            </a:lvl4pPr>
          </a:lstStyle>
          <a:p>
            <a:pPr lvl="0"/>
            <a:r>
              <a:rPr lang="en-US" dirty="0"/>
              <a:t>Insert Title</a:t>
            </a:r>
          </a:p>
          <a:p>
            <a:pPr lvl="1"/>
            <a:r>
              <a:rPr lang="en-US" dirty="0"/>
              <a:t>Sub title</a:t>
            </a:r>
          </a:p>
          <a:p>
            <a:pPr lvl="2"/>
            <a:r>
              <a:rPr lang="en-US" dirty="0"/>
              <a:t>Presenter</a:t>
            </a:r>
          </a:p>
          <a:p>
            <a:pPr lvl="3"/>
            <a:r>
              <a:rPr lang="en-US" dirty="0"/>
              <a:t>Date</a:t>
            </a:r>
          </a:p>
          <a:p>
            <a:pPr lvl="0"/>
            <a:endParaRPr lang="en-US" dirty="0"/>
          </a:p>
        </p:txBody>
      </p:sp>
    </p:spTree>
    <p:extLst>
      <p:ext uri="{BB962C8B-B14F-4D97-AF65-F5344CB8AC3E}">
        <p14:creationId xmlns:p14="http://schemas.microsoft.com/office/powerpoint/2010/main" val="145652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a:solidFill>
                  <a:srgbClr val="241C34"/>
                </a:solidFill>
                <a:latin typeface="Calibri" pitchFamily="34" charset="0"/>
                <a:ea typeface="BatangChe" pitchFamily="49" charset="-127"/>
              </a:defRPr>
            </a:lvl1pPr>
          </a:lstStyle>
          <a:p>
            <a:r>
              <a:rPr lang="en-US"/>
              <a:t>Click to edit Master title style</a:t>
            </a:r>
            <a:endParaRPr lang="en-GB" dirty="0"/>
          </a:p>
        </p:txBody>
      </p:sp>
      <p:sp>
        <p:nvSpPr>
          <p:cNvPr id="3" name="Content Placeholder 2"/>
          <p:cNvSpPr>
            <a:spLocks noGrp="1"/>
          </p:cNvSpPr>
          <p:nvPr>
            <p:ph idx="1"/>
          </p:nvPr>
        </p:nvSpPr>
        <p:spPr>
          <a:xfrm>
            <a:off x="457200" y="1052736"/>
            <a:ext cx="8229600" cy="5073427"/>
          </a:xfrm>
        </p:spPr>
        <p:txBody>
          <a:bodyPr/>
          <a:lstStyle>
            <a:lvl1pPr>
              <a:defRPr>
                <a:solidFill>
                  <a:srgbClr val="241C34"/>
                </a:solidFill>
                <a:latin typeface="Calibri" pitchFamily="34" charset="0"/>
              </a:defRPr>
            </a:lvl1pPr>
            <a:lvl2pPr>
              <a:defRPr>
                <a:solidFill>
                  <a:srgbClr val="241C34"/>
                </a:solidFill>
                <a:latin typeface="Calibri" pitchFamily="34" charset="0"/>
              </a:defRPr>
            </a:lvl2pPr>
            <a:lvl3pPr>
              <a:defRPr>
                <a:solidFill>
                  <a:srgbClr val="241C34"/>
                </a:solidFill>
                <a:latin typeface="Calibri" pitchFamily="34" charset="0"/>
              </a:defRPr>
            </a:lvl3pPr>
            <a:lvl4pPr>
              <a:defRPr>
                <a:solidFill>
                  <a:srgbClr val="241C34"/>
                </a:solidFill>
                <a:latin typeface="Calibri" pitchFamily="34" charset="0"/>
              </a:defRPr>
            </a:lvl4pPr>
            <a:lvl5pPr>
              <a:defRPr>
                <a:solidFill>
                  <a:srgbClr val="241C34"/>
                </a:solidFill>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467544" y="6356350"/>
            <a:ext cx="2133600" cy="365125"/>
          </a:xfrm>
        </p:spPr>
        <p:txBody>
          <a:bodyPr/>
          <a:lstStyle>
            <a:lvl1pPr algn="l">
              <a:defRPr/>
            </a:lvl1pPr>
          </a:lstStyle>
          <a:p>
            <a:fld id="{47BA335B-F01A-4C1D-9D39-DCE5C51E7083}"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2360" y="6276677"/>
            <a:ext cx="1152128" cy="464691"/>
          </a:xfrm>
          <a:prstGeom prst="rect">
            <a:avLst/>
          </a:prstGeom>
        </p:spPr>
      </p:pic>
    </p:spTree>
    <p:extLst>
      <p:ext uri="{BB962C8B-B14F-4D97-AF65-F5344CB8AC3E}">
        <p14:creationId xmlns:p14="http://schemas.microsoft.com/office/powerpoint/2010/main" val="309658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28800"/>
            <a:ext cx="8229600" cy="778098"/>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a:solidFill>
                  <a:srgbClr val="241C34"/>
                </a:solidFill>
                <a:latin typeface="Calibri" pitchFamily="34" charset="0"/>
                <a:ea typeface="BatangChe" pitchFamily="49" charset="-127"/>
              </a:defRPr>
            </a:lvl1pPr>
          </a:lstStyle>
          <a:p>
            <a:r>
              <a:rPr lang="en-GB" dirty="0"/>
              <a:t>Section heading</a:t>
            </a:r>
          </a:p>
        </p:txBody>
      </p:sp>
      <p:sp>
        <p:nvSpPr>
          <p:cNvPr id="6" name="Slide Number Placeholder 5"/>
          <p:cNvSpPr>
            <a:spLocks noGrp="1"/>
          </p:cNvSpPr>
          <p:nvPr>
            <p:ph type="sldNum" sz="quarter" idx="12"/>
          </p:nvPr>
        </p:nvSpPr>
        <p:spPr>
          <a:xfrm>
            <a:off x="467544" y="6356350"/>
            <a:ext cx="2133600" cy="365125"/>
          </a:xfrm>
        </p:spPr>
        <p:txBody>
          <a:bodyPr/>
          <a:lstStyle>
            <a:lvl1pPr algn="l">
              <a:defRPr/>
            </a:lvl1pPr>
          </a:lstStyle>
          <a:p>
            <a:fld id="{47BA335B-F01A-4C1D-9D39-DCE5C51E7083}" type="slidenum">
              <a:rPr lang="en-GB" smtClean="0"/>
              <a:pPr/>
              <a:t>‹#›</a:t>
            </a:fld>
            <a:endParaRPr lang="en-GB" dirty="0"/>
          </a:p>
        </p:txBody>
      </p:sp>
      <p:sp>
        <p:nvSpPr>
          <p:cNvPr id="8" name="Rectangle 7"/>
          <p:cNvSpPr/>
          <p:nvPr userDrawn="1"/>
        </p:nvSpPr>
        <p:spPr>
          <a:xfrm>
            <a:off x="0" y="4857750"/>
            <a:ext cx="9144000" cy="2000250"/>
          </a:xfrm>
          <a:prstGeom prst="rect">
            <a:avLst/>
          </a:prstGeom>
          <a:solidFill>
            <a:srgbClr val="241C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9" name="Picture 4" descr="Watford_'W'_Exercis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188" y="2633663"/>
            <a:ext cx="3367087"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atfordBC_RGB_(revers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5416" y="5687481"/>
            <a:ext cx="1857024" cy="765855"/>
          </a:xfrm>
          <a:prstGeom prst="rect">
            <a:avLst/>
          </a:prstGeom>
        </p:spPr>
      </p:pic>
    </p:spTree>
    <p:extLst>
      <p:ext uri="{BB962C8B-B14F-4D97-AF65-F5344CB8AC3E}">
        <p14:creationId xmlns:p14="http://schemas.microsoft.com/office/powerpoint/2010/main" val="211465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70"/>
            <a:ext cx="8229600" cy="778098"/>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a:solidFill>
                  <a:srgbClr val="241C34"/>
                </a:solidFill>
                <a:latin typeface="Calibri" pitchFamily="34" charset="0"/>
                <a:ea typeface="BatangChe" pitchFamily="49" charset="-127"/>
              </a:defRPr>
            </a:lvl1pPr>
          </a:lstStyle>
          <a:p>
            <a:r>
              <a:rPr lang="en-US"/>
              <a:t>Click to edit Master title style</a:t>
            </a:r>
            <a:endParaRPr lang="en-GB" dirty="0"/>
          </a:p>
        </p:txBody>
      </p:sp>
      <p:sp>
        <p:nvSpPr>
          <p:cNvPr id="3" name="Content Placeholder 2"/>
          <p:cNvSpPr>
            <a:spLocks noGrp="1"/>
          </p:cNvSpPr>
          <p:nvPr>
            <p:ph idx="1"/>
          </p:nvPr>
        </p:nvSpPr>
        <p:spPr>
          <a:xfrm>
            <a:off x="457200" y="1412775"/>
            <a:ext cx="8229600" cy="4032449"/>
          </a:xfrm>
        </p:spPr>
        <p:txBody>
          <a:bodyPr/>
          <a:lstStyle>
            <a:lvl1pPr>
              <a:defRPr>
                <a:solidFill>
                  <a:srgbClr val="241C34"/>
                </a:solidFill>
                <a:latin typeface="Calibri" pitchFamily="34" charset="0"/>
              </a:defRPr>
            </a:lvl1pPr>
            <a:lvl2pPr>
              <a:defRPr>
                <a:solidFill>
                  <a:srgbClr val="241C34"/>
                </a:solidFill>
                <a:latin typeface="Calibri" pitchFamily="34" charset="0"/>
              </a:defRPr>
            </a:lvl2pPr>
            <a:lvl3pPr>
              <a:defRPr>
                <a:solidFill>
                  <a:srgbClr val="241C34"/>
                </a:solidFill>
                <a:latin typeface="Calibri" pitchFamily="34" charset="0"/>
              </a:defRPr>
            </a:lvl3pPr>
            <a:lvl4pPr>
              <a:defRPr>
                <a:solidFill>
                  <a:srgbClr val="241C34"/>
                </a:solidFill>
                <a:latin typeface="Calibri" pitchFamily="34" charset="0"/>
              </a:defRPr>
            </a:lvl4pPr>
            <a:lvl5pPr>
              <a:defRPr>
                <a:solidFill>
                  <a:srgbClr val="241C34"/>
                </a:solidFill>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467544" y="6356350"/>
            <a:ext cx="2133600" cy="365125"/>
          </a:xfrm>
        </p:spPr>
        <p:txBody>
          <a:bodyPr/>
          <a:lstStyle>
            <a:lvl1pPr algn="l">
              <a:defRPr/>
            </a:lvl1pPr>
          </a:lstStyle>
          <a:p>
            <a:fld id="{47BA335B-F01A-4C1D-9D39-DCE5C51E7083}" type="slidenum">
              <a:rPr lang="en-GB" smtClean="0"/>
              <a:pPr/>
              <a:t>‹#›</a:t>
            </a:fld>
            <a:endParaRPr lang="en-GB" dirty="0"/>
          </a:p>
        </p:txBody>
      </p:sp>
      <p:sp>
        <p:nvSpPr>
          <p:cNvPr id="8" name="Rectangle 7"/>
          <p:cNvSpPr/>
          <p:nvPr userDrawn="1"/>
        </p:nvSpPr>
        <p:spPr>
          <a:xfrm>
            <a:off x="0" y="5572125"/>
            <a:ext cx="9144000" cy="1285875"/>
          </a:xfrm>
          <a:prstGeom prst="rect">
            <a:avLst/>
          </a:prstGeom>
          <a:solidFill>
            <a:srgbClr val="241C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9" name="Picture 8" descr="WatfordBC_RGB_(revers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5416" y="5687481"/>
            <a:ext cx="1857024" cy="765855"/>
          </a:xfrm>
          <a:prstGeom prst="rect">
            <a:avLst/>
          </a:prstGeom>
        </p:spPr>
      </p:pic>
      <p:pic>
        <p:nvPicPr>
          <p:cNvPr id="4" name="Picture 3"/>
          <p:cNvPicPr>
            <a:picLocks noChangeAspect="1"/>
          </p:cNvPicPr>
          <p:nvPr userDrawn="1"/>
        </p:nvPicPr>
        <p:blipFill>
          <a:blip r:embed="rId3"/>
          <a:stretch>
            <a:fillRect/>
          </a:stretch>
        </p:blipFill>
        <p:spPr>
          <a:xfrm>
            <a:off x="323528" y="5670500"/>
            <a:ext cx="1064655" cy="1047130"/>
          </a:xfrm>
          <a:prstGeom prst="rect">
            <a:avLst/>
          </a:prstGeom>
        </p:spPr>
      </p:pic>
    </p:spTree>
    <p:extLst>
      <p:ext uri="{BB962C8B-B14F-4D97-AF65-F5344CB8AC3E}">
        <p14:creationId xmlns:p14="http://schemas.microsoft.com/office/powerpoint/2010/main" val="246223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7BA335B-F01A-4C1D-9D39-DCE5C51E7083}" type="slidenum">
              <a:rPr lang="en-GB" smtClean="0"/>
              <a:t>‹#›</a:t>
            </a:fld>
            <a:endParaRPr lang="en-GB" dirty="0"/>
          </a:p>
        </p:txBody>
      </p:sp>
    </p:spTree>
    <p:extLst>
      <p:ext uri="{BB962C8B-B14F-4D97-AF65-F5344CB8AC3E}">
        <p14:creationId xmlns:p14="http://schemas.microsoft.com/office/powerpoint/2010/main" val="1349668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A335B-F01A-4C1D-9D39-DCE5C51E7083}" type="slidenum">
              <a:rPr lang="en-GB" smtClean="0"/>
              <a:t>‹#›</a:t>
            </a:fld>
            <a:endParaRPr lang="en-GB" dirty="0"/>
          </a:p>
        </p:txBody>
      </p:sp>
    </p:spTree>
    <p:extLst>
      <p:ext uri="{BB962C8B-B14F-4D97-AF65-F5344CB8AC3E}">
        <p14:creationId xmlns:p14="http://schemas.microsoft.com/office/powerpoint/2010/main" val="4031714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Conservation areas in Watford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4524315"/>
          </a:xfrm>
          <a:prstGeom prst="rect">
            <a:avLst/>
          </a:prstGeom>
        </p:spPr>
        <p:txBody>
          <a:bodyPr wrap="square">
            <a:spAutoFit/>
          </a:bodyPr>
          <a:lstStyle/>
          <a:p>
            <a:pPr>
              <a:spcAft>
                <a:spcPts val="0"/>
              </a:spcAft>
            </a:pPr>
            <a:r>
              <a:rPr lang="en-GB" dirty="0"/>
              <a:t>Watford Borough has 10 heritage </a:t>
            </a:r>
            <a:r>
              <a:rPr lang="en-GB" dirty="0" smtClean="0"/>
              <a:t>conservation areas  </a:t>
            </a:r>
            <a:r>
              <a:rPr lang="en-GB" dirty="0"/>
              <a:t>These were designated to protect areas of special architectural or historic interest. </a:t>
            </a:r>
            <a:endParaRPr lang="en-GB" dirty="0" smtClean="0"/>
          </a:p>
          <a:p>
            <a:pPr>
              <a:spcAft>
                <a:spcPts val="0"/>
              </a:spcAft>
            </a:pPr>
            <a:endParaRPr lang="en-GB" dirty="0"/>
          </a:p>
          <a:p>
            <a:pPr>
              <a:spcAft>
                <a:spcPts val="0"/>
              </a:spcAft>
            </a:pPr>
            <a:r>
              <a:rPr lang="en-GB" dirty="0" smtClean="0"/>
              <a:t>This year there has been a review of a </a:t>
            </a:r>
            <a:r>
              <a:rPr lang="en-GB" dirty="0"/>
              <a:t>document called the </a:t>
            </a:r>
            <a:r>
              <a:rPr lang="en-GB" dirty="0" smtClean="0"/>
              <a:t>Conservation Areas management plan, </a:t>
            </a:r>
            <a:r>
              <a:rPr lang="en-GB" dirty="0"/>
              <a:t>which was created in 2013. This plan set out Watford Borough Council’s approach for preserving and enhancing conservation </a:t>
            </a:r>
            <a:r>
              <a:rPr lang="en-GB" dirty="0" smtClean="0"/>
              <a:t>areas.</a:t>
            </a:r>
          </a:p>
          <a:p>
            <a:pPr>
              <a:spcAft>
                <a:spcPts val="0"/>
              </a:spcAft>
            </a:pPr>
            <a:endParaRPr lang="en-GB" dirty="0"/>
          </a:p>
          <a:p>
            <a:pPr>
              <a:spcAft>
                <a:spcPts val="0"/>
              </a:spcAft>
            </a:pPr>
            <a:r>
              <a:rPr lang="en-GB" dirty="0" smtClean="0"/>
              <a:t>Much useful information has been gathered and published during this process. It has been collated in the related presentation to support learning about the local area </a:t>
            </a:r>
          </a:p>
          <a:p>
            <a:pPr>
              <a:spcAft>
                <a:spcPts val="0"/>
              </a:spcAft>
            </a:pPr>
            <a:endParaRPr lang="en-GB" dirty="0"/>
          </a:p>
          <a:p>
            <a:pPr>
              <a:spcAft>
                <a:spcPts val="0"/>
              </a:spcAft>
            </a:pPr>
            <a:endParaRPr lang="en-GB" dirty="0" smtClean="0"/>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7336" y="3715192"/>
            <a:ext cx="4105275" cy="1714500"/>
          </a:xfrm>
          <a:prstGeom prst="rect">
            <a:avLst/>
          </a:prstGeom>
        </p:spPr>
      </p:pic>
    </p:spTree>
    <p:extLst>
      <p:ext uri="{BB962C8B-B14F-4D97-AF65-F5344CB8AC3E}">
        <p14:creationId xmlns:p14="http://schemas.microsoft.com/office/powerpoint/2010/main" val="2362755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755576" y="61768"/>
            <a:ext cx="8064896" cy="5599480"/>
          </a:xfrm>
        </p:spPr>
        <p:txBody>
          <a:bodyPr>
            <a:noAutofit/>
          </a:bodyPr>
          <a:lstStyle/>
          <a:p>
            <a:pPr marL="0" indent="0">
              <a:buNone/>
            </a:pPr>
            <a:endParaRPr lang="en-GB" sz="2400" dirty="0" smtClean="0"/>
          </a:p>
          <a:p>
            <a:pPr marL="0" indent="0">
              <a:buNone/>
            </a:pPr>
            <a:r>
              <a:rPr lang="en-GB" sz="2000" b="1" dirty="0"/>
              <a:t>Watford Borough has 10 </a:t>
            </a:r>
            <a:r>
              <a:rPr lang="en-GB" sz="2000" b="1" dirty="0" smtClean="0"/>
              <a:t>heritage</a:t>
            </a:r>
          </a:p>
          <a:p>
            <a:pPr marL="0" indent="0">
              <a:buNone/>
            </a:pPr>
            <a:r>
              <a:rPr lang="en-GB" sz="2000" b="1" dirty="0" smtClean="0"/>
              <a:t> </a:t>
            </a:r>
            <a:r>
              <a:rPr lang="en-GB" sz="2000" b="1" dirty="0"/>
              <a:t>conservation areas. </a:t>
            </a:r>
            <a:endParaRPr lang="en-GB" sz="2000" b="1" dirty="0" smtClean="0"/>
          </a:p>
          <a:p>
            <a:pPr marL="0" indent="0">
              <a:buNone/>
            </a:pPr>
            <a:r>
              <a:rPr lang="en-GB" sz="2000" dirty="0" smtClean="0"/>
              <a:t>Conservation </a:t>
            </a:r>
            <a:r>
              <a:rPr lang="en-GB" sz="2000" dirty="0"/>
              <a:t>areas exist to </a:t>
            </a:r>
            <a:r>
              <a:rPr lang="en-GB" sz="2000" dirty="0" smtClean="0"/>
              <a:t>manage</a:t>
            </a:r>
          </a:p>
          <a:p>
            <a:pPr marL="0" indent="0">
              <a:buNone/>
            </a:pPr>
            <a:r>
              <a:rPr lang="en-GB" sz="2000" dirty="0" smtClean="0"/>
              <a:t> </a:t>
            </a:r>
            <a:r>
              <a:rPr lang="en-GB" sz="2000" dirty="0"/>
              <a:t>and protect the special architectural </a:t>
            </a:r>
            <a:endParaRPr lang="en-GB" sz="2000" dirty="0" smtClean="0"/>
          </a:p>
          <a:p>
            <a:pPr marL="0" indent="0">
              <a:buNone/>
            </a:pPr>
            <a:r>
              <a:rPr lang="en-GB" sz="2000" dirty="0" smtClean="0"/>
              <a:t>and </a:t>
            </a:r>
            <a:r>
              <a:rPr lang="en-GB" sz="2000" dirty="0"/>
              <a:t>historic interest of a place </a:t>
            </a:r>
            <a:r>
              <a:rPr lang="en-GB" sz="2000" dirty="0" smtClean="0"/>
              <a:t>–</a:t>
            </a:r>
          </a:p>
          <a:p>
            <a:pPr marL="0" indent="0">
              <a:buNone/>
            </a:pPr>
            <a:r>
              <a:rPr lang="en-GB" sz="2000" dirty="0" smtClean="0"/>
              <a:t> </a:t>
            </a:r>
            <a:r>
              <a:rPr lang="en-GB" sz="2000" dirty="0"/>
              <a:t>in other words</a:t>
            </a:r>
            <a:r>
              <a:rPr lang="en-GB" sz="2000" dirty="0" smtClean="0"/>
              <a:t>,</a:t>
            </a:r>
          </a:p>
          <a:p>
            <a:pPr marL="0" indent="0">
              <a:buNone/>
            </a:pPr>
            <a:r>
              <a:rPr lang="en-GB" sz="2000" dirty="0" smtClean="0"/>
              <a:t> </a:t>
            </a:r>
            <a:r>
              <a:rPr lang="en-GB" sz="2000" i="1" dirty="0"/>
              <a:t>the features that make it unique. </a:t>
            </a:r>
            <a:endParaRPr lang="en-GB" sz="2000" i="1" dirty="0" smtClean="0"/>
          </a:p>
          <a:p>
            <a:pPr marL="0" indent="0">
              <a:buNone/>
            </a:pPr>
            <a:r>
              <a:rPr lang="en-GB" sz="2000" dirty="0" smtClean="0"/>
              <a:t>Every </a:t>
            </a:r>
            <a:r>
              <a:rPr lang="en-GB" sz="2000" dirty="0"/>
              <a:t>local authority in England has at </a:t>
            </a:r>
            <a:r>
              <a:rPr lang="en-GB" sz="2000" dirty="0" smtClean="0"/>
              <a:t>least</a:t>
            </a:r>
          </a:p>
          <a:p>
            <a:pPr marL="0" indent="0">
              <a:buNone/>
            </a:pPr>
            <a:r>
              <a:rPr lang="en-GB" sz="2000" dirty="0" smtClean="0"/>
              <a:t> </a:t>
            </a:r>
            <a:r>
              <a:rPr lang="en-GB" sz="2000" dirty="0"/>
              <a:t>one conservation area and </a:t>
            </a:r>
            <a:r>
              <a:rPr lang="en-GB" sz="2000" dirty="0" smtClean="0"/>
              <a:t>there</a:t>
            </a:r>
          </a:p>
          <a:p>
            <a:pPr marL="0" indent="0">
              <a:buNone/>
            </a:pPr>
            <a:r>
              <a:rPr lang="en-GB" sz="2000" dirty="0" smtClean="0"/>
              <a:t> </a:t>
            </a:r>
            <a:r>
              <a:rPr lang="en-GB" sz="2000" dirty="0"/>
              <a:t>are around 10,000 in England</a:t>
            </a:r>
            <a:r>
              <a:rPr lang="en-GB" sz="2000" dirty="0" smtClean="0"/>
              <a:t>.</a:t>
            </a:r>
          </a:p>
          <a:p>
            <a:pPr marL="0" indent="0">
              <a:buNone/>
            </a:pPr>
            <a:r>
              <a:rPr lang="en-GB" sz="2000" dirty="0" smtClean="0"/>
              <a:t>3 of the conservation areas mentioned </a:t>
            </a:r>
          </a:p>
          <a:p>
            <a:pPr marL="0" indent="0">
              <a:buNone/>
            </a:pPr>
            <a:r>
              <a:rPr lang="en-GB" sz="2000" dirty="0" smtClean="0"/>
              <a:t>in the Then and Now photos are covered in</a:t>
            </a:r>
          </a:p>
          <a:p>
            <a:pPr marL="0" indent="0">
              <a:buNone/>
            </a:pPr>
            <a:r>
              <a:rPr lang="en-GB" sz="2000" dirty="0" smtClean="0"/>
              <a:t>the next slides </a:t>
            </a:r>
            <a:endParaRPr lang="en-GB" sz="2000" dirty="0"/>
          </a:p>
          <a:p>
            <a:pPr marL="0" indent="0">
              <a:buNone/>
            </a:pPr>
            <a:r>
              <a:rPr lang="en-GB" sz="2000" b="1" dirty="0" smtClean="0">
                <a:solidFill>
                  <a:srgbClr val="FF0000"/>
                </a:solidFill>
              </a:rPr>
              <a:t> </a:t>
            </a:r>
          </a:p>
          <a:p>
            <a:pPr marL="0" indent="0" algn="ctr">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10</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741" y="188640"/>
            <a:ext cx="3450707" cy="4879400"/>
          </a:xfrm>
          <a:prstGeom prst="rect">
            <a:avLst/>
          </a:prstGeom>
        </p:spPr>
      </p:pic>
    </p:spTree>
    <p:extLst>
      <p:ext uri="{BB962C8B-B14F-4D97-AF65-F5344CB8AC3E}">
        <p14:creationId xmlns:p14="http://schemas.microsoft.com/office/powerpoint/2010/main" val="2171716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179512" y="61768"/>
            <a:ext cx="8640960" cy="1351008"/>
          </a:xfrm>
        </p:spPr>
        <p:txBody>
          <a:bodyPr>
            <a:noAutofit/>
          </a:bodyPr>
          <a:lstStyle/>
          <a:p>
            <a:pPr marL="0" indent="0" algn="ctr">
              <a:buNone/>
            </a:pPr>
            <a:r>
              <a:rPr lang="en-GB" sz="2000" b="1" dirty="0"/>
              <a:t>St Marys </a:t>
            </a:r>
          </a:p>
          <a:p>
            <a:pPr marL="0" indent="0" algn="ctr">
              <a:buNone/>
            </a:pPr>
            <a:r>
              <a:rPr lang="en-GB" sz="2000" dirty="0"/>
              <a:t>St Mary’s Conservation Area marks the historic centre of Watford. It contains St Mary’s Church, Watford’s oldest standing building, and other notable buildings such as the Elizabeth Fuller Free School and the Bedford </a:t>
            </a:r>
            <a:r>
              <a:rPr lang="en-GB" sz="2000" dirty="0" err="1"/>
              <a:t>Almshouses</a:t>
            </a:r>
            <a:r>
              <a:rPr lang="en-GB" sz="2000" dirty="0"/>
              <a:t>. Local welfare and educational provision in the town originated from this area and it continues to be a focal point of the town. </a:t>
            </a:r>
          </a:p>
          <a:p>
            <a:pPr marL="0" indent="0" algn="ctr">
              <a:buNone/>
            </a:pPr>
            <a:r>
              <a:rPr lang="en-GB" sz="2000" dirty="0"/>
              <a:t>The enclosed nature of the conservation area, with its trees and ancient buildings, contrasts the open bustle of the High </a:t>
            </a:r>
            <a:r>
              <a:rPr lang="en-GB" sz="2000" dirty="0" smtClean="0"/>
              <a:t>Street</a:t>
            </a:r>
          </a:p>
          <a:p>
            <a:pPr marL="0" indent="0" algn="ctr">
              <a:buNone/>
            </a:pPr>
            <a:endParaRPr lang="en-GB" sz="2000" dirty="0"/>
          </a:p>
          <a:p>
            <a:pPr marL="0" indent="0" algn="ctr">
              <a:buNone/>
            </a:pPr>
            <a:endParaRPr lang="en-GB" sz="2000" dirty="0"/>
          </a:p>
          <a:p>
            <a:pPr marL="0" indent="0" algn="ctr">
              <a:buNone/>
            </a:pPr>
            <a:endParaRPr lang="en-GB" sz="2000" dirty="0" smtClean="0"/>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11</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8" name="Picture 7" descr="a stone building with a tower"/>
          <p:cNvPicPr/>
          <p:nvPr/>
        </p:nvPicPr>
        <p:blipFill>
          <a:blip r:embed="rId3">
            <a:extLst>
              <a:ext uri="{28A0092B-C50C-407E-A947-70E740481C1C}">
                <a14:useLocalDpi xmlns:a14="http://schemas.microsoft.com/office/drawing/2010/main" val="0"/>
              </a:ext>
            </a:extLst>
          </a:blip>
          <a:srcRect/>
          <a:stretch>
            <a:fillRect/>
          </a:stretch>
        </p:blipFill>
        <p:spPr bwMode="auto">
          <a:xfrm>
            <a:off x="1634237" y="2719913"/>
            <a:ext cx="5731510" cy="2393315"/>
          </a:xfrm>
          <a:prstGeom prst="rect">
            <a:avLst/>
          </a:prstGeom>
          <a:noFill/>
          <a:ln>
            <a:noFill/>
          </a:ln>
        </p:spPr>
      </p:pic>
    </p:spTree>
    <p:extLst>
      <p:ext uri="{BB962C8B-B14F-4D97-AF65-F5344CB8AC3E}">
        <p14:creationId xmlns:p14="http://schemas.microsoft.com/office/powerpoint/2010/main" val="3653905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179512" y="61768"/>
            <a:ext cx="8640960" cy="1351008"/>
          </a:xfrm>
        </p:spPr>
        <p:txBody>
          <a:bodyPr>
            <a:noAutofit/>
          </a:bodyPr>
          <a:lstStyle/>
          <a:p>
            <a:pPr marL="0" indent="0" algn="ctr">
              <a:buNone/>
            </a:pPr>
            <a:r>
              <a:rPr lang="en-GB" sz="2400" b="1" dirty="0" err="1"/>
              <a:t>Estcourt</a:t>
            </a:r>
            <a:r>
              <a:rPr lang="en-GB" sz="2400" b="1" dirty="0"/>
              <a:t> Conservation Area </a:t>
            </a:r>
          </a:p>
          <a:p>
            <a:pPr marL="0" indent="0" algn="ctr">
              <a:buNone/>
            </a:pPr>
            <a:r>
              <a:rPr lang="en-GB" sz="2400" dirty="0" err="1"/>
              <a:t>Estcourt</a:t>
            </a:r>
            <a:r>
              <a:rPr lang="en-GB" sz="2400" dirty="0"/>
              <a:t> </a:t>
            </a:r>
            <a:r>
              <a:rPr lang="en-GB" sz="2400" dirty="0" smtClean="0"/>
              <a:t>was </a:t>
            </a:r>
            <a:r>
              <a:rPr lang="en-GB" sz="2400" dirty="0"/>
              <a:t>originally farmland, and was developed following the opening of the railway station at Watford Junction in 1858. </a:t>
            </a:r>
          </a:p>
          <a:p>
            <a:pPr marL="0" indent="0" algn="ctr">
              <a:buNone/>
            </a:pPr>
            <a:r>
              <a:rPr lang="en-GB" sz="2400" dirty="0" err="1"/>
              <a:t>Estcourt</a:t>
            </a:r>
            <a:r>
              <a:rPr lang="en-GB" sz="2400" dirty="0"/>
              <a:t> stands out from other Victorian areas of the town because of the mix of uses it had within the area; terraced housing interspersed with small workshops and yards, as well as a wide variety of public houses, independent shops and public buildings.</a:t>
            </a:r>
          </a:p>
          <a:p>
            <a:pPr marL="0" indent="0" algn="ctr">
              <a:buNone/>
            </a:pPr>
            <a:endParaRPr lang="en-GB" sz="2000" dirty="0"/>
          </a:p>
          <a:p>
            <a:pPr marL="0" indent="0" algn="ctr">
              <a:buNone/>
            </a:pPr>
            <a:endParaRPr lang="en-GB" sz="2000" dirty="0" smtClean="0"/>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12</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8" name="Picture 7" descr="a street sign in front of a brick building"/>
          <p:cNvPicPr/>
          <p:nvPr/>
        </p:nvPicPr>
        <p:blipFill>
          <a:blip r:embed="rId3">
            <a:extLst>
              <a:ext uri="{28A0092B-C50C-407E-A947-70E740481C1C}">
                <a14:useLocalDpi xmlns:a14="http://schemas.microsoft.com/office/drawing/2010/main" val="0"/>
              </a:ext>
            </a:extLst>
          </a:blip>
          <a:srcRect/>
          <a:stretch>
            <a:fillRect/>
          </a:stretch>
        </p:blipFill>
        <p:spPr bwMode="auto">
          <a:xfrm>
            <a:off x="1634237" y="2852936"/>
            <a:ext cx="5731510" cy="2393315"/>
          </a:xfrm>
          <a:prstGeom prst="rect">
            <a:avLst/>
          </a:prstGeom>
          <a:noFill/>
          <a:ln>
            <a:noFill/>
          </a:ln>
        </p:spPr>
      </p:pic>
    </p:spTree>
    <p:extLst>
      <p:ext uri="{BB962C8B-B14F-4D97-AF65-F5344CB8AC3E}">
        <p14:creationId xmlns:p14="http://schemas.microsoft.com/office/powerpoint/2010/main" val="1535199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503040" y="0"/>
            <a:ext cx="8640960" cy="1351008"/>
          </a:xfrm>
        </p:spPr>
        <p:txBody>
          <a:bodyPr>
            <a:noAutofit/>
          </a:bodyPr>
          <a:lstStyle/>
          <a:p>
            <a:pPr marL="0" indent="0" algn="ctr">
              <a:buNone/>
            </a:pPr>
            <a:r>
              <a:rPr lang="en-GB" sz="2000" b="1" dirty="0" err="1" smtClean="0"/>
              <a:t>Nascot</a:t>
            </a:r>
            <a:r>
              <a:rPr lang="en-GB" sz="2000" b="1" dirty="0" smtClean="0"/>
              <a:t> </a:t>
            </a:r>
            <a:r>
              <a:rPr lang="en-GB" sz="2000" b="1" dirty="0"/>
              <a:t>Conservation Area </a:t>
            </a:r>
          </a:p>
          <a:p>
            <a:pPr marL="0" indent="0" algn="ctr">
              <a:buNone/>
            </a:pPr>
            <a:r>
              <a:rPr lang="en-GB" sz="2000" dirty="0"/>
              <a:t>The core of the </a:t>
            </a:r>
            <a:r>
              <a:rPr lang="en-GB" sz="2000" dirty="0" err="1"/>
              <a:t>Nascot</a:t>
            </a:r>
            <a:r>
              <a:rPr lang="en-GB" sz="2000" dirty="0"/>
              <a:t> Conservation Area was the first large site in Watford to be developed away from the historic High Street. It includes the town’s first railway station, which dates from 1837 and was the first significant building to be erected there. </a:t>
            </a:r>
          </a:p>
          <a:p>
            <a:pPr marL="0" indent="0" algn="ctr">
              <a:buNone/>
            </a:pPr>
            <a:r>
              <a:rPr lang="en-GB" sz="2000" dirty="0"/>
              <a:t>Much of the area was formerly part of </a:t>
            </a:r>
            <a:r>
              <a:rPr lang="en-GB" sz="2000" dirty="0" err="1"/>
              <a:t>Nascot</a:t>
            </a:r>
            <a:r>
              <a:rPr lang="en-GB" sz="2000" dirty="0"/>
              <a:t> Farm, and was built on after being auctioned in the 1860s. The area contains some of the best examples of Victorian architecture in Watford, including the Church of St Andrew and several large villas</a:t>
            </a:r>
            <a:r>
              <a:rPr lang="en-GB" sz="2000" dirty="0" smtClean="0"/>
              <a:t>.</a:t>
            </a:r>
          </a:p>
          <a:p>
            <a:pPr marL="0" indent="0" algn="ctr">
              <a:buNone/>
            </a:pPr>
            <a:endParaRPr lang="en-GB" sz="1800" dirty="0"/>
          </a:p>
          <a:p>
            <a:pPr marL="0" indent="0" algn="ctr">
              <a:buNone/>
            </a:pPr>
            <a:endParaRPr lang="en-GB" sz="1800" dirty="0"/>
          </a:p>
          <a:p>
            <a:pPr marL="0" indent="0" algn="ctr">
              <a:buNone/>
            </a:pPr>
            <a:r>
              <a:rPr lang="en-GB" sz="1800" dirty="0"/>
              <a:t> </a:t>
            </a:r>
            <a:endParaRPr lang="en-GB" sz="1800" dirty="0" smtClean="0"/>
          </a:p>
          <a:p>
            <a:pPr marL="0" indent="0" algn="ctr">
              <a:buNone/>
            </a:pPr>
            <a:endParaRPr lang="en-GB" sz="1800" dirty="0"/>
          </a:p>
          <a:p>
            <a:pPr marL="0" indent="0" algn="ctr">
              <a:buNone/>
            </a:pPr>
            <a:endParaRPr lang="en-GB" sz="1800" dirty="0"/>
          </a:p>
          <a:p>
            <a:pPr marL="0" indent="0" algn="ctr">
              <a:buNone/>
            </a:pPr>
            <a:endParaRPr lang="en-GB" sz="2000" dirty="0" smtClean="0"/>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13</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9" name="Picture 8" descr="a building with a large arched window"/>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996952"/>
            <a:ext cx="5731510" cy="2393315"/>
          </a:xfrm>
          <a:prstGeom prst="rect">
            <a:avLst/>
          </a:prstGeom>
          <a:noFill/>
          <a:ln>
            <a:noFill/>
          </a:ln>
        </p:spPr>
      </p:pic>
    </p:spTree>
    <p:extLst>
      <p:ext uri="{BB962C8B-B14F-4D97-AF65-F5344CB8AC3E}">
        <p14:creationId xmlns:p14="http://schemas.microsoft.com/office/powerpoint/2010/main" val="94373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7BA335B-F01A-4C1D-9D39-DCE5C51E7083}" type="slidenum">
              <a:rPr lang="en-GB" smtClean="0"/>
              <a:pPr/>
              <a:t>14</a:t>
            </a:fld>
            <a:endParaRPr lang="en-GB" dirty="0"/>
          </a:p>
        </p:txBody>
      </p:sp>
      <p:sp>
        <p:nvSpPr>
          <p:cNvPr id="4" name="TextBox 3"/>
          <p:cNvSpPr txBox="1"/>
          <p:nvPr/>
        </p:nvSpPr>
        <p:spPr>
          <a:xfrm>
            <a:off x="2483768" y="620688"/>
            <a:ext cx="7704856" cy="923330"/>
          </a:xfrm>
          <a:prstGeom prst="rect">
            <a:avLst/>
          </a:prstGeom>
          <a:noFill/>
        </p:spPr>
        <p:txBody>
          <a:bodyPr wrap="square" rtlCol="0">
            <a:spAutoFit/>
          </a:bodyPr>
          <a:lstStyle/>
          <a:p>
            <a:pPr algn="ctr"/>
            <a:r>
              <a:rPr lang="en-GB" sz="5400" dirty="0" smtClean="0"/>
              <a:t>Thank You!</a:t>
            </a:r>
            <a:endParaRPr lang="en-GB" sz="5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76672"/>
            <a:ext cx="2934459" cy="4400943"/>
          </a:xfrm>
          <a:prstGeom prst="rect">
            <a:avLst/>
          </a:prstGeom>
        </p:spPr>
      </p:pic>
      <p:sp>
        <p:nvSpPr>
          <p:cNvPr id="8" name="TextBox 7"/>
          <p:cNvSpPr txBox="1"/>
          <p:nvPr/>
        </p:nvSpPr>
        <p:spPr>
          <a:xfrm>
            <a:off x="4211960" y="1844824"/>
            <a:ext cx="4464495" cy="2923877"/>
          </a:xfrm>
          <a:prstGeom prst="rect">
            <a:avLst/>
          </a:prstGeom>
          <a:noFill/>
        </p:spPr>
        <p:txBody>
          <a:bodyPr wrap="square" rtlCol="0">
            <a:spAutoFit/>
          </a:bodyPr>
          <a:lstStyle/>
          <a:p>
            <a:r>
              <a:rPr lang="en-GB" sz="4400" dirty="0" smtClean="0"/>
              <a:t>Watford Museum </a:t>
            </a:r>
          </a:p>
          <a:p>
            <a:r>
              <a:rPr lang="en-GB" sz="2800" dirty="0" smtClean="0"/>
              <a:t>Open Thursday to Saturday</a:t>
            </a:r>
          </a:p>
          <a:p>
            <a:r>
              <a:rPr lang="en-GB" sz="2800" dirty="0" smtClean="0"/>
              <a:t>10am – 5pm</a:t>
            </a:r>
          </a:p>
          <a:p>
            <a:r>
              <a:rPr lang="en-GB" sz="2800" dirty="0" smtClean="0"/>
              <a:t>Admission Free</a:t>
            </a:r>
          </a:p>
          <a:p>
            <a:endParaRPr lang="en-GB" sz="2800" dirty="0"/>
          </a:p>
          <a:p>
            <a:r>
              <a:rPr lang="en-GB" sz="2800" dirty="0" smtClean="0"/>
              <a:t>www.watfordmuseum.org.uk</a:t>
            </a:r>
            <a:endParaRPr lang="en-GB" sz="2800" dirty="0"/>
          </a:p>
        </p:txBody>
      </p:sp>
      <p:pic>
        <p:nvPicPr>
          <p:cNvPr id="6" name="Picture 5" descr="\\w3r.org.uk\MainDrive\Watford\01_C&amp;ES\04_Museum\Wat Museum\Images\MUSEUM - images, logos etc\Logos\Watford Museum Logos\Sketch Logo\museumsketch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5854011"/>
            <a:ext cx="1000125" cy="866775"/>
          </a:xfrm>
          <a:prstGeom prst="rect">
            <a:avLst/>
          </a:prstGeom>
          <a:noFill/>
          <a:ln>
            <a:noFill/>
          </a:ln>
        </p:spPr>
      </p:pic>
    </p:spTree>
    <p:extLst>
      <p:ext uri="{BB962C8B-B14F-4D97-AF65-F5344CB8AC3E}">
        <p14:creationId xmlns:p14="http://schemas.microsoft.com/office/powerpoint/2010/main" val="468829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1200329"/>
          </a:xfrm>
          <a:prstGeom prst="rect">
            <a:avLst/>
          </a:prstGeom>
        </p:spPr>
        <p:txBody>
          <a:bodyPr wrap="square">
            <a:spAutoFit/>
          </a:bodyPr>
          <a:lstStyle/>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496" y="256792"/>
            <a:ext cx="5818956" cy="5200034"/>
          </a:xfrm>
          <a:prstGeom prst="rect">
            <a:avLst/>
          </a:prstGeom>
        </p:spPr>
      </p:pic>
    </p:spTree>
    <p:extLst>
      <p:ext uri="{BB962C8B-B14F-4D97-AF65-F5344CB8AC3E}">
        <p14:creationId xmlns:p14="http://schemas.microsoft.com/office/powerpoint/2010/main" val="2310312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5232648" cy="4801314"/>
          </a:xfrm>
          <a:prstGeom prst="rect">
            <a:avLst/>
          </a:prstGeom>
        </p:spPr>
        <p:txBody>
          <a:bodyPr wrap="square">
            <a:spAutoFit/>
          </a:bodyPr>
          <a:lstStyle/>
          <a:p>
            <a:r>
              <a:rPr lang="en-GB" dirty="0" smtClean="0"/>
              <a:t>New </a:t>
            </a:r>
            <a:r>
              <a:rPr lang="en-GB" dirty="0"/>
              <a:t>Street is actually one of the oldest streets in Watford. </a:t>
            </a:r>
            <a:r>
              <a:rPr lang="en-GB" b="1" dirty="0" smtClean="0"/>
              <a:t>It is in </a:t>
            </a:r>
            <a:r>
              <a:rPr lang="en-GB" b="1" dirty="0"/>
              <a:t>St. Marys Conservation </a:t>
            </a:r>
            <a:r>
              <a:rPr lang="en-GB" b="1" dirty="0" smtClean="0"/>
              <a:t>Area</a:t>
            </a:r>
            <a:endParaRPr lang="en-GB" b="1" dirty="0"/>
          </a:p>
          <a:p>
            <a:r>
              <a:rPr lang="en-GB" dirty="0"/>
              <a:t>It is thought to be the street mentioned in the Manor of </a:t>
            </a:r>
            <a:r>
              <a:rPr lang="en-GB" dirty="0" err="1"/>
              <a:t>Cassiobury</a:t>
            </a:r>
            <a:r>
              <a:rPr lang="en-GB" dirty="0"/>
              <a:t> Court Rolls as early as 1436! </a:t>
            </a:r>
          </a:p>
          <a:p>
            <a:r>
              <a:rPr lang="en-GB" dirty="0"/>
              <a:t>Just off New Street was a row of late 17</a:t>
            </a:r>
            <a:r>
              <a:rPr lang="en-GB" baseline="30000" dirty="0"/>
              <a:t>th</a:t>
            </a:r>
            <a:r>
              <a:rPr lang="en-GB" dirty="0"/>
              <a:t> century cottages known for a time as Dyson’s Yard or Buildings and then sometime between 1838 and 1849 as Ballard’s buildings. </a:t>
            </a:r>
          </a:p>
          <a:p>
            <a:r>
              <a:rPr lang="en-GB" dirty="0"/>
              <a:t>William James Ballard (1799-1867) bought the property during this time, probably around 1846. </a:t>
            </a:r>
            <a:r>
              <a:rPr lang="en-GB" dirty="0" err="1" smtClean="0"/>
              <a:t>Ballards</a:t>
            </a:r>
            <a:r>
              <a:rPr lang="en-GB" dirty="0" smtClean="0"/>
              <a:t> </a:t>
            </a:r>
            <a:r>
              <a:rPr lang="en-GB" dirty="0"/>
              <a:t>Buildings became one of the most overcrowded slums in the town.</a:t>
            </a:r>
          </a:p>
          <a:p>
            <a:r>
              <a:rPr lang="en-GB" dirty="0"/>
              <a:t> In 1851, it was recorded that there was 226 people living in 39 out of 42 buildings.</a:t>
            </a:r>
          </a:p>
          <a:p>
            <a:r>
              <a:rPr lang="en-GB" dirty="0"/>
              <a:t> In 1853, the Board of Health described it as having 300-400 occupants. </a:t>
            </a:r>
          </a:p>
          <a:p>
            <a:r>
              <a:rPr lang="en-GB" dirty="0"/>
              <a:t>The buildings were demolished in 1926.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124744"/>
            <a:ext cx="2996952" cy="3664233"/>
          </a:xfrm>
          <a:prstGeom prst="rect">
            <a:avLst/>
          </a:prstGeom>
        </p:spPr>
      </p:pic>
    </p:spTree>
    <p:extLst>
      <p:ext uri="{BB962C8B-B14F-4D97-AF65-F5344CB8AC3E}">
        <p14:creationId xmlns:p14="http://schemas.microsoft.com/office/powerpoint/2010/main" val="2383032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1200329"/>
          </a:xfrm>
          <a:prstGeom prst="rect">
            <a:avLst/>
          </a:prstGeom>
        </p:spPr>
        <p:txBody>
          <a:bodyPr wrap="square">
            <a:spAutoFit/>
          </a:bodyPr>
          <a:lstStyle/>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32656"/>
            <a:ext cx="4725144" cy="4725144"/>
          </a:xfrm>
          <a:prstGeom prst="rect">
            <a:avLst/>
          </a:prstGeom>
        </p:spPr>
      </p:pic>
    </p:spTree>
    <p:extLst>
      <p:ext uri="{BB962C8B-B14F-4D97-AF65-F5344CB8AC3E}">
        <p14:creationId xmlns:p14="http://schemas.microsoft.com/office/powerpoint/2010/main" val="970117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1200329"/>
          </a:xfrm>
          <a:prstGeom prst="rect">
            <a:avLst/>
          </a:prstGeom>
        </p:spPr>
        <p:txBody>
          <a:bodyPr wrap="square">
            <a:spAutoFit/>
          </a:bodyPr>
          <a:lstStyle/>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052735"/>
            <a:ext cx="3312368" cy="3960441"/>
          </a:xfrm>
          <a:prstGeom prst="rect">
            <a:avLst/>
          </a:prstGeom>
        </p:spPr>
      </p:pic>
      <p:sp>
        <p:nvSpPr>
          <p:cNvPr id="4" name="Rectangle 3"/>
          <p:cNvSpPr/>
          <p:nvPr/>
        </p:nvSpPr>
        <p:spPr>
          <a:xfrm>
            <a:off x="251520" y="755448"/>
            <a:ext cx="4824536" cy="4651786"/>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The buildings on the left of the street are all part of St. Mary’s Conservation area</a:t>
            </a: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This was established in 1975 and  one of the oldest conservation areas in Watford.</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Most of the commercial shops in the postcard image were built at the beginning of the 1900s-1920s replacing earlier much older buildings. Their building was in response to the population of Watford growing</a:t>
            </a:r>
            <a:r>
              <a:rPr lang="en-GB" dirty="0" smtClean="0">
                <a:latin typeface="Calibri" panose="020F050202020403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can see there has been considerable change on the east side of the High Street, although the large brick building near the right of the photo (103-105 High Street) built in 1895 has survived. </a:t>
            </a:r>
          </a:p>
        </p:txBody>
      </p:sp>
    </p:spTree>
    <p:extLst>
      <p:ext uri="{BB962C8B-B14F-4D97-AF65-F5344CB8AC3E}">
        <p14:creationId xmlns:p14="http://schemas.microsoft.com/office/powerpoint/2010/main" val="2692641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1200329"/>
          </a:xfrm>
          <a:prstGeom prst="rect">
            <a:avLst/>
          </a:prstGeom>
        </p:spPr>
        <p:txBody>
          <a:bodyPr wrap="square">
            <a:spAutoFit/>
          </a:bodyPr>
          <a:lstStyle/>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449" y="225920"/>
            <a:ext cx="5013176" cy="5013176"/>
          </a:xfrm>
          <a:prstGeom prst="rect">
            <a:avLst/>
          </a:prstGeom>
        </p:spPr>
      </p:pic>
    </p:spTree>
    <p:extLst>
      <p:ext uri="{BB962C8B-B14F-4D97-AF65-F5344CB8AC3E}">
        <p14:creationId xmlns:p14="http://schemas.microsoft.com/office/powerpoint/2010/main" val="3548152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1200329"/>
          </a:xfrm>
          <a:prstGeom prst="rect">
            <a:avLst/>
          </a:prstGeom>
        </p:spPr>
        <p:txBody>
          <a:bodyPr wrap="square">
            <a:spAutoFit/>
          </a:bodyPr>
          <a:lstStyle/>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7720" y="889844"/>
            <a:ext cx="3982591" cy="3982591"/>
          </a:xfrm>
          <a:prstGeom prst="rect">
            <a:avLst/>
          </a:prstGeom>
        </p:spPr>
      </p:pic>
      <p:sp>
        <p:nvSpPr>
          <p:cNvPr id="4" name="Rectangle 3"/>
          <p:cNvSpPr/>
          <p:nvPr/>
        </p:nvSpPr>
        <p:spPr>
          <a:xfrm>
            <a:off x="229368" y="105719"/>
            <a:ext cx="4680520" cy="5512150"/>
          </a:xfrm>
          <a:prstGeom prst="rect">
            <a:avLst/>
          </a:prstGeom>
        </p:spPr>
        <p:txBody>
          <a:bodyPr wrap="square">
            <a:spAutoFit/>
          </a:bodyPr>
          <a:lstStyle/>
          <a:p>
            <a:pPr>
              <a:lnSpc>
                <a:spcPct val="107000"/>
              </a:lnSpc>
              <a:spcAft>
                <a:spcPts val="800"/>
              </a:spcAft>
            </a:pPr>
            <a:r>
              <a:rPr lang="en-GB" sz="2000" b="1" dirty="0" smtClean="0">
                <a:latin typeface="Calibri" panose="020F0502020204030204" pitchFamily="34" charset="0"/>
                <a:ea typeface="Calibri" panose="020F0502020204030204" pitchFamily="34" charset="0"/>
                <a:cs typeface="Times New Roman" panose="02020603050405020304" pitchFamily="18" charset="0"/>
              </a:rPr>
              <a:t>These photos are from </a:t>
            </a:r>
            <a:r>
              <a:rPr lang="en-GB" sz="2000" b="1" dirty="0" err="1" smtClean="0">
                <a:latin typeface="Calibri" panose="020F0502020204030204" pitchFamily="34" charset="0"/>
                <a:ea typeface="Calibri" panose="020F0502020204030204" pitchFamily="34" charset="0"/>
                <a:cs typeface="Times New Roman" panose="02020603050405020304" pitchFamily="18" charset="0"/>
              </a:rPr>
              <a:t>Nascot</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b="1" dirty="0">
                <a:latin typeface="Calibri" panose="020F0502020204030204" pitchFamily="34" charset="0"/>
                <a:ea typeface="Calibri" panose="020F0502020204030204" pitchFamily="34" charset="0"/>
                <a:cs typeface="Times New Roman" panose="02020603050405020304" pitchFamily="18" charset="0"/>
              </a:rPr>
              <a:t>Conservation Area</a:t>
            </a:r>
          </a:p>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This is the corner of  Park Road junction with Church Road, with St. Andrew’s church in background</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 In 1837, Watford’s first railway station was built just north of St. Albans Road (where it continues to stand). </a:t>
            </a:r>
          </a:p>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This area was one of the first Watford areas to be developed in away from the High Street</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smtClean="0">
                <a:latin typeface="Calibri" panose="020F0502020204030204" pitchFamily="34" charset="0"/>
                <a:ea typeface="Calibri" panose="020F0502020204030204" pitchFamily="34" charset="0"/>
                <a:cs typeface="Times New Roman" panose="02020603050405020304" pitchFamily="18" charset="0"/>
              </a:rPr>
              <a:t>It </a:t>
            </a:r>
            <a:r>
              <a:rPr lang="en-GB" sz="2000" dirty="0">
                <a:latin typeface="Calibri" panose="020F0502020204030204" pitchFamily="34" charset="0"/>
                <a:ea typeface="Calibri" panose="020F0502020204030204" pitchFamily="34" charset="0"/>
                <a:cs typeface="Times New Roman" panose="02020603050405020304" pitchFamily="18" charset="0"/>
              </a:rPr>
              <a:t>includes some of the best examples of Victorian </a:t>
            </a:r>
            <a:r>
              <a:rPr lang="en-GB" sz="2000" dirty="0" smtClean="0">
                <a:latin typeface="Calibri" panose="020F0502020204030204" pitchFamily="34" charset="0"/>
                <a:ea typeface="Calibri" panose="020F0502020204030204" pitchFamily="34" charset="0"/>
                <a:cs typeface="Times New Roman" panose="02020603050405020304" pitchFamily="18" charset="0"/>
              </a:rPr>
              <a:t>buildings in </a:t>
            </a:r>
            <a:r>
              <a:rPr lang="en-GB" sz="2000" dirty="0">
                <a:latin typeface="Calibri" panose="020F0502020204030204" pitchFamily="34" charset="0"/>
                <a:ea typeface="Calibri" panose="020F0502020204030204" pitchFamily="34" charset="0"/>
                <a:cs typeface="Times New Roman" panose="02020603050405020304" pitchFamily="18" charset="0"/>
              </a:rPr>
              <a:t>Watford, including St. Andrew’s Church and several large villas.</a:t>
            </a:r>
          </a:p>
          <a:p>
            <a:pPr>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4645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1200329"/>
          </a:xfrm>
          <a:prstGeom prst="rect">
            <a:avLst/>
          </a:prstGeom>
        </p:spPr>
        <p:txBody>
          <a:bodyPr wrap="square">
            <a:spAutoFit/>
          </a:bodyPr>
          <a:lstStyle/>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6344" y="476672"/>
            <a:ext cx="4437112" cy="4437112"/>
          </a:xfrm>
          <a:prstGeom prst="rect">
            <a:avLst/>
          </a:prstGeom>
        </p:spPr>
      </p:pic>
    </p:spTree>
    <p:extLst>
      <p:ext uri="{BB962C8B-B14F-4D97-AF65-F5344CB8AC3E}">
        <p14:creationId xmlns:p14="http://schemas.microsoft.com/office/powerpoint/2010/main" val="3259375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476673"/>
            <a:ext cx="4978896" cy="4968552"/>
          </a:xfrm>
        </p:spPr>
        <p:txBody>
          <a:bodyPr>
            <a:normAutofit fontScale="77500" lnSpcReduction="20000"/>
          </a:bodyPr>
          <a:lstStyle/>
          <a:p>
            <a:pPr marL="0" indent="0">
              <a:buNone/>
            </a:pPr>
            <a:r>
              <a:rPr lang="en-GB" sz="2900" b="1" dirty="0"/>
              <a:t>St. Johns Church, Sutton Road </a:t>
            </a:r>
            <a:r>
              <a:rPr lang="en-GB" sz="2900" b="1" dirty="0" smtClean="0"/>
              <a:t>is in the </a:t>
            </a:r>
            <a:r>
              <a:rPr lang="en-GB" sz="2900" b="1" dirty="0" err="1" smtClean="0"/>
              <a:t>Estcourt</a:t>
            </a:r>
            <a:r>
              <a:rPr lang="en-GB" sz="2900" b="1" dirty="0" smtClean="0"/>
              <a:t> </a:t>
            </a:r>
            <a:r>
              <a:rPr lang="en-GB" sz="2900" b="1" dirty="0"/>
              <a:t>Conservation </a:t>
            </a:r>
            <a:r>
              <a:rPr lang="en-GB" sz="2900" b="1" dirty="0" smtClean="0"/>
              <a:t>Area</a:t>
            </a:r>
          </a:p>
          <a:p>
            <a:pPr marL="0" indent="0">
              <a:buNone/>
            </a:pPr>
            <a:endParaRPr lang="en-GB" sz="2900" dirty="0" smtClean="0"/>
          </a:p>
          <a:p>
            <a:pPr marL="0" indent="0">
              <a:buNone/>
            </a:pPr>
            <a:r>
              <a:rPr lang="en-GB" sz="2900" dirty="0" smtClean="0"/>
              <a:t>As Watford grew , the Anglican community needed another church </a:t>
            </a:r>
          </a:p>
          <a:p>
            <a:pPr marL="0" indent="0">
              <a:buNone/>
            </a:pPr>
            <a:endParaRPr lang="en-GB" sz="2900" dirty="0"/>
          </a:p>
          <a:p>
            <a:pPr marL="0" indent="0">
              <a:buNone/>
            </a:pPr>
            <a:r>
              <a:rPr lang="en-GB" sz="2900" dirty="0"/>
              <a:t>In 1873 a temporary structure the ‘Tin Church’ was relocated to this site, and in 1891, the foundation stone for the present church was laid. </a:t>
            </a:r>
          </a:p>
          <a:p>
            <a:pPr marL="0" indent="0">
              <a:buNone/>
            </a:pPr>
            <a:r>
              <a:rPr lang="en-GB" sz="2900" dirty="0"/>
              <a:t> </a:t>
            </a:r>
          </a:p>
          <a:p>
            <a:pPr marL="0" indent="0">
              <a:buNone/>
            </a:pPr>
            <a:r>
              <a:rPr lang="en-GB" sz="2900" dirty="0"/>
              <a:t>Two years and two days later, on 19</a:t>
            </a:r>
            <a:r>
              <a:rPr lang="en-GB" sz="2900" baseline="30000" dirty="0"/>
              <a:t>th</a:t>
            </a:r>
            <a:r>
              <a:rPr lang="en-GB" sz="2900" dirty="0"/>
              <a:t> July 1893 the building was dedicated by the Lord Bishop of St. Albans. </a:t>
            </a:r>
            <a:endParaRPr lang="en-GB" sz="2900" dirty="0" smtClean="0"/>
          </a:p>
          <a:p>
            <a:pPr marL="0" indent="0">
              <a:buNone/>
            </a:pPr>
            <a:r>
              <a:rPr lang="en-GB" sz="2900" dirty="0" smtClean="0"/>
              <a:t>In </a:t>
            </a:r>
            <a:r>
              <a:rPr lang="en-GB" sz="2900" dirty="0"/>
              <a:t>May 1904, St. John’s became a parish church in its own right.</a:t>
            </a:r>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1200329"/>
          </a:xfrm>
          <a:prstGeom prst="rect">
            <a:avLst/>
          </a:prstGeom>
        </p:spPr>
        <p:txBody>
          <a:bodyPr wrap="square">
            <a:spAutoFit/>
          </a:bodyPr>
          <a:lstStyle/>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889844"/>
            <a:ext cx="3312368" cy="3816424"/>
          </a:xfrm>
          <a:prstGeom prst="rect">
            <a:avLst/>
          </a:prstGeom>
        </p:spPr>
      </p:pic>
    </p:spTree>
    <p:extLst>
      <p:ext uri="{BB962C8B-B14F-4D97-AF65-F5344CB8AC3E}">
        <p14:creationId xmlns:p14="http://schemas.microsoft.com/office/powerpoint/2010/main" val="652629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09f37782-e3d8-4212-b744-b1d55628ea2e"/>
  <p:tag name="SLIDO_EVENT_SECTION_UUID" val="599cf2c4-3acd-4a59-9aa1-febbb06a5a63"/>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26026</TotalTime>
  <Words>986</Words>
  <Application>Microsoft Office PowerPoint</Application>
  <PresentationFormat>On-screen Show (4:3)</PresentationFormat>
  <Paragraphs>111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BatangChe</vt:lpstr>
      <vt:lpstr>Calibri</vt:lpstr>
      <vt:lpstr>Times New Roman</vt:lpstr>
      <vt:lpstr>Blank</vt:lpstr>
      <vt:lpstr>                         Conservation areas in Watford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vector>
  </TitlesOfParts>
  <Company>L&amp;Q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Clare Davies</cp:lastModifiedBy>
  <cp:revision>1161</cp:revision>
  <cp:lastPrinted>2019-02-05T12:27:59Z</cp:lastPrinted>
  <dcterms:created xsi:type="dcterms:W3CDTF">2017-05-19T12:49:29Z</dcterms:created>
  <dcterms:modified xsi:type="dcterms:W3CDTF">2022-10-25T15:20:50Z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0.21.0.2123</vt:lpwstr>
  </property>
</Properties>
</file>